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69" r:id="rId4"/>
    <p:sldId id="258" r:id="rId5"/>
    <p:sldId id="259" r:id="rId6"/>
    <p:sldId id="270" r:id="rId7"/>
    <p:sldId id="260" r:id="rId8"/>
    <p:sldId id="272" r:id="rId9"/>
    <p:sldId id="261" r:id="rId10"/>
    <p:sldId id="273" r:id="rId11"/>
    <p:sldId id="262" r:id="rId12"/>
    <p:sldId id="276" r:id="rId13"/>
    <p:sldId id="277" r:id="rId14"/>
    <p:sldId id="278" r:id="rId15"/>
    <p:sldId id="279" r:id="rId16"/>
    <p:sldId id="265" r:id="rId17"/>
    <p:sldId id="266" r:id="rId18"/>
    <p:sldId id="267"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91" d="100"/>
          <a:sy n="91" d="100"/>
        </p:scale>
        <p:origin x="-1356"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CB261E1-6DFA-4F60-8116-A315DAAF0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ICUP2018</a:t>
            </a:r>
          </a:p>
        </p:txBody>
      </p:sp>
      <p:sp>
        <p:nvSpPr>
          <p:cNvPr id="3" name="Date Placeholder 2">
            <a:extLst>
              <a:ext uri="{FF2B5EF4-FFF2-40B4-BE49-F238E27FC236}">
                <a16:creationId xmlns="" xmlns:a16="http://schemas.microsoft.com/office/drawing/2014/main" id="{341213A8-B9DA-440F-876D-36E33F7846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5EC7B-2F83-4397-A4E4-92E41E39B02C}" type="datetimeFigureOut">
              <a:rPr lang="en-US" smtClean="0"/>
              <a:pPr/>
              <a:t>11/2/2020</a:t>
            </a:fld>
            <a:endParaRPr lang="en-US"/>
          </a:p>
        </p:txBody>
      </p:sp>
      <p:sp>
        <p:nvSpPr>
          <p:cNvPr id="4" name="Footer Placeholder 3">
            <a:extLst>
              <a:ext uri="{FF2B5EF4-FFF2-40B4-BE49-F238E27FC236}">
                <a16:creationId xmlns="" xmlns:a16="http://schemas.microsoft.com/office/drawing/2014/main" id="{CD47257E-F0B6-4393-9756-90B6C0238C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E403E90-D94F-4F08-991D-4CEA32FC6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EE2C-A7EE-4F94-A446-18A2096E1A46}" type="slidenum">
              <a:rPr lang="en-US" smtClean="0"/>
              <a:pPr/>
              <a:t>‹#›</a:t>
            </a:fld>
            <a:endParaRPr lang="en-US"/>
          </a:p>
        </p:txBody>
      </p:sp>
    </p:spTree>
    <p:extLst>
      <p:ext uri="{BB962C8B-B14F-4D97-AF65-F5344CB8AC3E}">
        <p14:creationId xmlns="" xmlns:p14="http://schemas.microsoft.com/office/powerpoint/2010/main" val="2568164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ICUP2018</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E0DC-9E29-48E0-BF91-0390E9C30CFF}" type="datetimeFigureOut">
              <a:rPr lang="en-US" smtClean="0"/>
              <a:pPr/>
              <a:t>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7D59D-F687-4D40-B238-745B2EB85D08}" type="slidenum">
              <a:rPr lang="en-US" smtClean="0"/>
              <a:pPr/>
              <a:t>‹#›</a:t>
            </a:fld>
            <a:endParaRPr lang="en-US"/>
          </a:p>
        </p:txBody>
      </p:sp>
    </p:spTree>
    <p:extLst>
      <p:ext uri="{BB962C8B-B14F-4D97-AF65-F5344CB8AC3E}">
        <p14:creationId xmlns="" xmlns:p14="http://schemas.microsoft.com/office/powerpoint/2010/main" val="2941049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1B4124-9859-442E-95A4-0D758370F88B}" type="datetime1">
              <a:rPr lang="en-US" smtClean="0"/>
              <a:pPr/>
              <a:t>11/2/2020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11751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E20D7-A154-4039-9954-7D35F9C89012}" type="datetime1">
              <a:rPr lang="en-US" smtClean="0"/>
              <a:pPr/>
              <a:t>11/2/2020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pPr/>
              <a:t>‹#›</a:t>
            </a:fld>
            <a:endParaRPr lang="en-US"/>
          </a:p>
        </p:txBody>
      </p:sp>
      <p:sp>
        <p:nvSpPr>
          <p:cNvPr id="7" name="Title 6">
            <a:extLst>
              <a:ext uri="{FF2B5EF4-FFF2-40B4-BE49-F238E27FC236}">
                <a16:creationId xmlns="" xmlns:a16="http://schemas.microsoft.com/office/drawing/2014/main" id="{B1D80768-DA78-4354-888F-3C64281FDF74}"/>
              </a:ext>
            </a:extLst>
          </p:cNvPr>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332434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137F16-1E91-4716-BE47-C9A1EE02933C}" type="datetime1">
              <a:rPr lang="en-US" smtClean="0"/>
              <a:pPr/>
              <a:t>11/2/2020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351974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2337619"/>
            <a:ext cx="3886200" cy="3839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37619"/>
            <a:ext cx="3886200" cy="38393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4A74562-6ACF-4086-B9B4-09051BD783F5}" type="datetime1">
              <a:rPr lang="en-US" smtClean="0"/>
              <a:pPr/>
              <a:t>11/2/2020</a:t>
            </a:fld>
            <a:endParaRPr lang="en-US"/>
          </a:p>
        </p:txBody>
      </p:sp>
      <p:sp>
        <p:nvSpPr>
          <p:cNvPr id="7" name="Slide Number Placeholder 6"/>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377086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8143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974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3333403"/>
            <a:ext cx="3868340" cy="28562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974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333403"/>
            <a:ext cx="3887391" cy="2856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4CF31E-5ED9-4A98-B16E-2B527592CE51}" type="datetime1">
              <a:rPr lang="en-US" smtClean="0"/>
              <a:pPr/>
              <a:t>11/2/2020</a:t>
            </a:fld>
            <a:endParaRPr lang="en-US"/>
          </a:p>
        </p:txBody>
      </p:sp>
      <p:sp>
        <p:nvSpPr>
          <p:cNvPr id="9" name="Slide Number Placeholder 8"/>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303758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9866A99-0DB1-4854-9C6B-5035407F3F59}"/>
              </a:ext>
            </a:extLst>
          </p:cNvPr>
          <p:cNvSpPr>
            <a:spLocks noGrp="1"/>
          </p:cNvSpPr>
          <p:nvPr>
            <p:ph type="dt" sz="half" idx="10"/>
          </p:nvPr>
        </p:nvSpPr>
        <p:spPr/>
        <p:txBody>
          <a:bodyPr/>
          <a:lstStyle/>
          <a:p>
            <a:fld id="{A0BE71CD-998F-49A4-A845-CF6A69776225}" type="datetime1">
              <a:rPr lang="en-US" smtClean="0"/>
              <a:pPr/>
              <a:t>11/2/2020</a:t>
            </a:fld>
            <a:endParaRPr lang="en-US" dirty="0"/>
          </a:p>
        </p:txBody>
      </p:sp>
      <p:sp>
        <p:nvSpPr>
          <p:cNvPr id="4" name="Slide Number Placeholder 3">
            <a:extLst>
              <a:ext uri="{FF2B5EF4-FFF2-40B4-BE49-F238E27FC236}">
                <a16:creationId xmlns="" xmlns:a16="http://schemas.microsoft.com/office/drawing/2014/main" id="{F5164D08-101B-4DB2-853B-44BCADB50166}"/>
              </a:ext>
            </a:extLst>
          </p:cNvPr>
          <p:cNvSpPr>
            <a:spLocks noGrp="1"/>
          </p:cNvSpPr>
          <p:nvPr>
            <p:ph type="sldNum" sz="quarter" idx="11"/>
          </p:nvPr>
        </p:nvSpPr>
        <p:spPr/>
        <p:txBody>
          <a:bodyPr/>
          <a:lstStyle/>
          <a:p>
            <a:fld id="{D138CB0E-EAA0-48DF-8344-EE552981E6E2}" type="slidenum">
              <a:rPr lang="en-US" smtClean="0"/>
              <a:pPr/>
              <a:t>‹#›</a:t>
            </a:fld>
            <a:endParaRPr lang="en-US" dirty="0"/>
          </a:p>
        </p:txBody>
      </p:sp>
      <p:sp>
        <p:nvSpPr>
          <p:cNvPr id="6" name="Picture Placeholder 5">
            <a:extLst>
              <a:ext uri="{FF2B5EF4-FFF2-40B4-BE49-F238E27FC236}">
                <a16:creationId xmlns="" xmlns:a16="http://schemas.microsoft.com/office/drawing/2014/main" id="{9239764C-CB9A-4080-B508-6626D5332E5B}"/>
              </a:ext>
            </a:extLst>
          </p:cNvPr>
          <p:cNvSpPr>
            <a:spLocks noGrp="1"/>
          </p:cNvSpPr>
          <p:nvPr>
            <p:ph type="pic" sz="quarter" idx="12"/>
          </p:nvPr>
        </p:nvSpPr>
        <p:spPr>
          <a:xfrm>
            <a:off x="628650" y="939800"/>
            <a:ext cx="7886700" cy="5416550"/>
          </a:xfrm>
        </p:spPr>
        <p:txBody>
          <a:bodyPr/>
          <a:lstStyle/>
          <a:p>
            <a:endParaRPr lang="en-US"/>
          </a:p>
        </p:txBody>
      </p:sp>
    </p:spTree>
    <p:extLst>
      <p:ext uri="{BB962C8B-B14F-4D97-AF65-F5344CB8AC3E}">
        <p14:creationId xmlns="" xmlns:p14="http://schemas.microsoft.com/office/powerpoint/2010/main" val="149349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4E41A8-5C83-480B-AAC0-5ABD7E184FE1}" type="datetime1">
              <a:rPr lang="en-US" smtClean="0"/>
              <a:pPr/>
              <a:t>11/2/2020</a:t>
            </a:fld>
            <a:endParaRPr lang="en-US"/>
          </a:p>
        </p:txBody>
      </p:sp>
      <p:sp>
        <p:nvSpPr>
          <p:cNvPr id="5" name="Slide Number Placeholder 4"/>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353142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F31B0-ADED-4E3F-9AA9-A5D7E84E936A}" type="datetime1">
              <a:rPr lang="en-US" smtClean="0"/>
              <a:pPr/>
              <a:t>11/2/2020</a:t>
            </a:fld>
            <a:endParaRPr lang="en-US"/>
          </a:p>
        </p:txBody>
      </p:sp>
      <p:sp>
        <p:nvSpPr>
          <p:cNvPr id="4" name="Slide Number Placeholder 3"/>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12740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7626"/>
            <a:ext cx="2949178" cy="3281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A2D8B94-A4DD-46C2-BB8F-5194A7DD361F}" type="datetime1">
              <a:rPr lang="en-US" smtClean="0"/>
              <a:pPr/>
              <a:t>11/2/2020</a:t>
            </a:fld>
            <a:endParaRPr lang="en-US"/>
          </a:p>
        </p:txBody>
      </p:sp>
      <p:sp>
        <p:nvSpPr>
          <p:cNvPr id="7" name="Slide Number Placeholder 6"/>
          <p:cNvSpPr>
            <a:spLocks noGrp="1"/>
          </p:cNvSpPr>
          <p:nvPr>
            <p:ph type="sldNum" sz="quarter" idx="12"/>
          </p:nvPr>
        </p:nvSpPr>
        <p:spPr/>
        <p:txBody>
          <a:bodyPr/>
          <a:lstStyle/>
          <a:p>
            <a:fld id="{D138CB0E-EAA0-48DF-8344-EE552981E6E2}" type="slidenum">
              <a:rPr lang="en-US" smtClean="0"/>
              <a:pPr/>
              <a:t>‹#›</a:t>
            </a:fld>
            <a:endParaRPr lang="en-US"/>
          </a:p>
        </p:txBody>
      </p:sp>
    </p:spTree>
    <p:extLst>
      <p:ext uri="{BB962C8B-B14F-4D97-AF65-F5344CB8AC3E}">
        <p14:creationId xmlns="" xmlns:p14="http://schemas.microsoft.com/office/powerpoint/2010/main" val="114742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101205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427315"/>
            <a:ext cx="7886700" cy="37496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latin typeface="Trebuchet MS" panose="020B0603020202020204" pitchFamily="34" charset="0"/>
              </a:defRPr>
            </a:lvl1pPr>
          </a:lstStyle>
          <a:p>
            <a:fld id="{A0BE71CD-998F-49A4-A845-CF6A69776225}" type="datetime1">
              <a:rPr lang="en-US" smtClean="0"/>
              <a:pPr/>
              <a:t>11/2/2020</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Trebuchet MS" panose="020B0603020202020204" pitchFamily="34" charset="0"/>
              </a:defRPr>
            </a:lvl1pPr>
          </a:lstStyle>
          <a:p>
            <a:fld id="{D138CB0E-EAA0-48DF-8344-EE552981E6E2}" type="slidenum">
              <a:rPr lang="en-US" smtClean="0"/>
              <a:pPr/>
              <a:t>‹#›</a:t>
            </a:fld>
            <a:endParaRPr lang="en-US" dirty="0"/>
          </a:p>
        </p:txBody>
      </p:sp>
    </p:spTree>
    <p:extLst>
      <p:ext uri="{BB962C8B-B14F-4D97-AF65-F5344CB8AC3E}">
        <p14:creationId xmlns="" xmlns:p14="http://schemas.microsoft.com/office/powerpoint/2010/main" val="38608436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 id="2147483667" r:id="rId8"/>
    <p:sldLayoutId id="2147483668"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93B44D-FDFF-4BD5-B388-3C06FDD0C948}"/>
              </a:ext>
            </a:extLst>
          </p:cNvPr>
          <p:cNvSpPr>
            <a:spLocks noGrp="1"/>
          </p:cNvSpPr>
          <p:nvPr>
            <p:ph type="ctrTitle"/>
          </p:nvPr>
        </p:nvSpPr>
        <p:spPr/>
        <p:txBody>
          <a:bodyPr>
            <a:normAutofit fontScale="90000"/>
          </a:bodyPr>
          <a:lstStyle/>
          <a:p>
            <a:r>
              <a:rPr lang="sr-Latn-RS" sz="4400" b="1" cap="all" dirty="0" smtClean="0"/>
              <a:t>KINETIc facades as elements of contemporary and sustainable ARcHITEcTURE</a:t>
            </a:r>
            <a:r>
              <a:rPr lang="sr-Latn-CS" b="1" cap="all" dirty="0" smtClean="0"/>
              <a:t/>
            </a:r>
            <a:br>
              <a:rPr lang="sr-Latn-CS" b="1" cap="all" dirty="0" smtClean="0"/>
            </a:br>
            <a:endParaRPr lang="en-US" dirty="0"/>
          </a:p>
        </p:txBody>
      </p:sp>
      <p:sp>
        <p:nvSpPr>
          <p:cNvPr id="3" name="Subtitle 2">
            <a:extLst>
              <a:ext uri="{FF2B5EF4-FFF2-40B4-BE49-F238E27FC236}">
                <a16:creationId xmlns="" xmlns:a16="http://schemas.microsoft.com/office/drawing/2014/main" id="{F2452DB2-609F-4887-A733-02C69B6FB566}"/>
              </a:ext>
            </a:extLst>
          </p:cNvPr>
          <p:cNvSpPr>
            <a:spLocks noGrp="1"/>
          </p:cNvSpPr>
          <p:nvPr>
            <p:ph type="subTitle" idx="1"/>
          </p:nvPr>
        </p:nvSpPr>
        <p:spPr>
          <a:xfrm>
            <a:off x="1143000" y="3602038"/>
            <a:ext cx="6858000" cy="2966402"/>
          </a:xfrm>
        </p:spPr>
        <p:txBody>
          <a:bodyPr>
            <a:normAutofit/>
          </a:bodyPr>
          <a:lstStyle/>
          <a:p>
            <a:r>
              <a:rPr lang="sr-Latn-RS" dirty="0" smtClean="0"/>
              <a:t>Aleksandra Ćurčić, PhD student</a:t>
            </a:r>
          </a:p>
          <a:p>
            <a:r>
              <a:rPr lang="sr-Latn-RS" dirty="0" smtClean="0"/>
              <a:t>Gordana Topličić Čurčić, PhD, Full Professor</a:t>
            </a:r>
          </a:p>
          <a:p>
            <a:r>
              <a:rPr lang="sr-Latn-RS" dirty="0" smtClean="0"/>
              <a:t>Nataša Matić, PhD sudent</a:t>
            </a:r>
          </a:p>
          <a:p>
            <a:r>
              <a:rPr lang="sr-Latn-RS" dirty="0" smtClean="0"/>
              <a:t>Dušan Ranđelović, PhD </a:t>
            </a:r>
            <a:r>
              <a:rPr lang="sr-Latn-RS" dirty="0" smtClean="0"/>
              <a:t>student</a:t>
            </a:r>
            <a:endParaRPr lang="en-US" dirty="0" smtClean="0"/>
          </a:p>
          <a:p>
            <a:endParaRPr lang="en-US" dirty="0" smtClean="0"/>
          </a:p>
          <a:p>
            <a:r>
              <a:rPr lang="en-US" sz="2000" i="1" dirty="0" smtClean="0"/>
              <a:t>Faculty of Civil Engineering and Architecture, </a:t>
            </a:r>
            <a:r>
              <a:rPr lang="en-US" sz="2000" i="1" dirty="0" err="1" smtClean="0"/>
              <a:t>Universit</a:t>
            </a:r>
            <a:r>
              <a:rPr lang="sr-Latn-RS" sz="2000" i="1" dirty="0" smtClean="0"/>
              <a:t>y of Niš, Serbia</a:t>
            </a:r>
            <a:endParaRPr lang="en-US" sz="2000" i="1" dirty="0" smtClean="0"/>
          </a:p>
          <a:p>
            <a:endParaRPr lang="en-US" dirty="0"/>
          </a:p>
        </p:txBody>
      </p:sp>
    </p:spTree>
    <p:extLst>
      <p:ext uri="{BB962C8B-B14F-4D97-AF65-F5344CB8AC3E}">
        <p14:creationId xmlns="" xmlns:p14="http://schemas.microsoft.com/office/powerpoint/2010/main" val="111563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4739639"/>
          </a:xfrm>
        </p:spPr>
        <p:txBody>
          <a:bodyPr>
            <a:normAutofit lnSpcReduction="10000"/>
          </a:bodyPr>
          <a:lstStyle/>
          <a:p>
            <a:r>
              <a:rPr lang="en-GB" sz="2100" dirty="0" smtClean="0"/>
              <a:t>Some of the possible approaches are the ‘whole building’ approach with a centralized management system, then floor-level management, or actuators on individual façade elements that can be operated by users or be self-reactive. </a:t>
            </a:r>
            <a:endParaRPr lang="sr-Latn-RS" sz="2100" dirty="0" smtClean="0"/>
          </a:p>
          <a:p>
            <a:r>
              <a:rPr lang="en-GB" sz="2100" u="sng" dirty="0" smtClean="0"/>
              <a:t>Building </a:t>
            </a:r>
            <a:r>
              <a:rPr lang="en-GB" sz="2100" u="sng" dirty="0" smtClean="0"/>
              <a:t>Management Systems </a:t>
            </a:r>
            <a:r>
              <a:rPr lang="en-GB" sz="2100" dirty="0" smtClean="0"/>
              <a:t>are used in computer-controlled facades to manage conditions inside the building with the help of information from sensors located on the facade. These sensors detect various influences such as light levels, heat, wind speed, air quality [7</a:t>
            </a:r>
            <a:r>
              <a:rPr lang="en-GB" sz="2100" dirty="0" smtClean="0"/>
              <a:t>].</a:t>
            </a:r>
            <a:endParaRPr lang="sr-Latn-RS" sz="2100" dirty="0" smtClean="0"/>
          </a:p>
          <a:p>
            <a:r>
              <a:rPr lang="en-US" sz="2100" dirty="0" smtClean="0"/>
              <a:t>Based on </a:t>
            </a:r>
            <a:r>
              <a:rPr lang="en-US" sz="2100" dirty="0" err="1" smtClean="0"/>
              <a:t>teh</a:t>
            </a:r>
            <a:r>
              <a:rPr lang="en-US" sz="2100" dirty="0" smtClean="0"/>
              <a:t> key influential factors on the facade design, a classification into the basic types can be made [2,6]:</a:t>
            </a:r>
            <a:endParaRPr lang="sr-Latn-CS" sz="2100" dirty="0" smtClean="0"/>
          </a:p>
          <a:p>
            <a:pPr marL="457200" lvl="0" indent="-457200">
              <a:buFont typeface="+mj-lt"/>
              <a:buAutoNum type="alphaLcParenR"/>
            </a:pPr>
            <a:r>
              <a:rPr lang="en-US" sz="2100" u="sng" dirty="0" smtClean="0"/>
              <a:t>User </a:t>
            </a:r>
            <a:r>
              <a:rPr lang="en-US" sz="2100" u="sng" dirty="0" smtClean="0"/>
              <a:t>Control Kinetic </a:t>
            </a:r>
            <a:r>
              <a:rPr lang="en-US" sz="2100" u="sng" dirty="0" smtClean="0"/>
              <a:t>Facade</a:t>
            </a:r>
            <a:r>
              <a:rPr lang="en-US" sz="2100" dirty="0" smtClean="0"/>
              <a:t>,</a:t>
            </a:r>
            <a:r>
              <a:rPr lang="sr-Latn-RS" sz="2100" dirty="0" smtClean="0"/>
              <a:t> </a:t>
            </a:r>
          </a:p>
          <a:p>
            <a:pPr marL="457200" lvl="0" indent="-457200">
              <a:buFont typeface="+mj-lt"/>
              <a:buAutoNum type="alphaLcParenR"/>
            </a:pPr>
            <a:r>
              <a:rPr lang="en-US" sz="2100" u="sng" dirty="0" smtClean="0"/>
              <a:t>Light  </a:t>
            </a:r>
            <a:r>
              <a:rPr lang="en-US" sz="2100" u="sng" dirty="0" smtClean="0"/>
              <a:t>Control Kinetic Facade</a:t>
            </a:r>
            <a:r>
              <a:rPr lang="en-US" sz="2100" dirty="0" smtClean="0"/>
              <a:t>,</a:t>
            </a:r>
            <a:endParaRPr lang="sr-Latn-RS" sz="2100" dirty="0" smtClean="0"/>
          </a:p>
          <a:p>
            <a:pPr marL="457200" lvl="0" indent="-457200">
              <a:buFont typeface="+mj-lt"/>
              <a:buAutoNum type="alphaLcParenR"/>
            </a:pPr>
            <a:r>
              <a:rPr lang="en-US" sz="2100" u="sng" dirty="0" smtClean="0"/>
              <a:t>Energy </a:t>
            </a:r>
            <a:r>
              <a:rPr lang="en-US" sz="2100" u="sng" dirty="0" smtClean="0"/>
              <a:t>Control Kinetic Facade</a:t>
            </a:r>
            <a:r>
              <a:rPr lang="en-US" sz="2100" dirty="0" smtClean="0"/>
              <a:t>, </a:t>
            </a:r>
            <a:endParaRPr lang="sr-Latn-RS" sz="2100" dirty="0" smtClean="0"/>
          </a:p>
          <a:p>
            <a:pPr marL="457200" lvl="0" indent="-457200">
              <a:buFont typeface="+mj-lt"/>
              <a:buAutoNum type="alphaLcParenR"/>
            </a:pPr>
            <a:r>
              <a:rPr lang="en-US" sz="2100" u="sng" dirty="0" smtClean="0"/>
              <a:t>Wind </a:t>
            </a:r>
            <a:r>
              <a:rPr lang="en-US" sz="2100" u="sng" dirty="0" smtClean="0"/>
              <a:t>Responsive Kinetic Facade.</a:t>
            </a:r>
            <a:endParaRPr lang="sr-Latn-CS" sz="2100" u="sng" dirty="0" smtClean="0"/>
          </a:p>
          <a:p>
            <a:endParaRPr lang="sr-Latn-CS" sz="2100" dirty="0"/>
          </a:p>
        </p:txBody>
      </p:sp>
      <p:sp>
        <p:nvSpPr>
          <p:cNvPr id="3" name="Title 2"/>
          <p:cNvSpPr>
            <a:spLocks noGrp="1"/>
          </p:cNvSpPr>
          <p:nvPr>
            <p:ph type="title"/>
          </p:nvPr>
        </p:nvSpPr>
        <p:spPr>
          <a:xfrm>
            <a:off x="628650" y="1012057"/>
            <a:ext cx="7886700" cy="72530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2800" b="1" dirty="0" smtClean="0"/>
              <a:t>2.3. Systems and types of kinetic (dynamic) facades</a:t>
            </a:r>
            <a:r>
              <a:rPr lang="sr-Latn-CS" sz="2800" b="1" dirty="0" smtClean="0"/>
              <a:t/>
            </a:r>
            <a:br>
              <a:rPr lang="sr-Latn-CS" sz="2800" b="1" dirty="0" smtClean="0"/>
            </a:b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2746878"/>
          </a:xfrm>
        </p:spPr>
        <p:txBody>
          <a:bodyPr>
            <a:normAutofit fontScale="47500" lnSpcReduction="20000"/>
          </a:bodyPr>
          <a:lstStyle/>
          <a:p>
            <a:r>
              <a:rPr lang="en-US" sz="2900" dirty="0" smtClean="0"/>
              <a:t>Arab World Institute is the structure built in Paris (France) in 1987, and it was designed by the Atelier Jean </a:t>
            </a:r>
            <a:r>
              <a:rPr lang="en-US" sz="2900" dirty="0" err="1" smtClean="0"/>
              <a:t>Nouvel</a:t>
            </a:r>
            <a:r>
              <a:rPr lang="en-US" sz="2900" dirty="0" smtClean="0"/>
              <a:t>. </a:t>
            </a:r>
            <a:endParaRPr lang="sr-Latn-RS" sz="2900" dirty="0" smtClean="0"/>
          </a:p>
          <a:p>
            <a:r>
              <a:rPr lang="en-US" sz="2900" dirty="0" smtClean="0"/>
              <a:t>The </a:t>
            </a:r>
            <a:r>
              <a:rPr lang="en-US" sz="2900" dirty="0" smtClean="0"/>
              <a:t>southern facade of the building is covered by the power-actuated hexagonal lenses, Figure 2 (a). Their design takes after the ‘</a:t>
            </a:r>
            <a:r>
              <a:rPr lang="en-US" sz="2900" dirty="0" err="1" smtClean="0"/>
              <a:t>mashrabiya</a:t>
            </a:r>
            <a:r>
              <a:rPr lang="en-US" sz="2900" dirty="0" smtClean="0"/>
              <a:t>‘, lattice-work motif of Arabic architecture which provides partial shading and privacy while permitting view, Figure 2 (b). </a:t>
            </a:r>
            <a:endParaRPr lang="sr-Latn-RS" sz="2900" dirty="0" smtClean="0"/>
          </a:p>
          <a:p>
            <a:r>
              <a:rPr lang="en-US" sz="2900" dirty="0" smtClean="0"/>
              <a:t>The geometrical series is a combination of hi-tech photosensitive mechanical devices consisting of 30 000 diaphragms on 1600 elements supported on the frame of stainless steel, </a:t>
            </a:r>
            <a:r>
              <a:rPr lang="en-US" sz="2900" dirty="0" err="1" smtClean="0"/>
              <a:t>aluminium</a:t>
            </a:r>
            <a:r>
              <a:rPr lang="en-US" sz="2900" dirty="0" smtClean="0"/>
              <a:t> and glass. </a:t>
            </a:r>
            <a:endParaRPr lang="sr-Latn-RS" sz="2900" dirty="0" smtClean="0"/>
          </a:p>
          <a:p>
            <a:r>
              <a:rPr lang="en-US" sz="2900" dirty="0" smtClean="0"/>
              <a:t>The devices automatically adjust their openness / closeness every hour to match the outdoor changing light levels with the desired interior light level, filtering light in and out of the building throughout the day, Figure 2 (c).</a:t>
            </a:r>
            <a:r>
              <a:rPr lang="en-US" sz="2900" b="1" dirty="0" smtClean="0"/>
              <a:t> </a:t>
            </a:r>
            <a:endParaRPr lang="sr-Latn-RS" sz="2900" b="1" dirty="0" smtClean="0"/>
          </a:p>
          <a:p>
            <a:r>
              <a:rPr lang="en-US" sz="2900" dirty="0" smtClean="0"/>
              <a:t>Although</a:t>
            </a:r>
            <a:r>
              <a:rPr lang="en-US" sz="2900" b="1" dirty="0" smtClean="0"/>
              <a:t> </a:t>
            </a:r>
            <a:r>
              <a:rPr lang="en-US" sz="2900" dirty="0" smtClean="0"/>
              <a:t>the facade was designed with the goal of exploring light, reflections, contours and shadow, the concept itself can be implement as a shading system with the tendency to reduce the cooling system workload [1].</a:t>
            </a:r>
            <a:endParaRPr lang="sr-Latn-CS" sz="2900" dirty="0" smtClean="0"/>
          </a:p>
          <a:p>
            <a:endParaRPr lang="sr-Latn-RS" sz="2000" dirty="0" smtClean="0"/>
          </a:p>
          <a:p>
            <a:endParaRPr lang="sr-Latn-CS" dirty="0"/>
          </a:p>
        </p:txBody>
      </p:sp>
      <p:sp>
        <p:nvSpPr>
          <p:cNvPr id="3" name="Title 2"/>
          <p:cNvSpPr>
            <a:spLocks noGrp="1"/>
          </p:cNvSpPr>
          <p:nvPr>
            <p:ph type="title"/>
          </p:nvPr>
        </p:nvSpPr>
        <p:spPr>
          <a:xfrm>
            <a:off x="628650" y="1012057"/>
            <a:ext cx="7886700" cy="78626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100" b="1" cap="all" dirty="0" smtClean="0"/>
              <a:t>3</a:t>
            </a:r>
            <a:r>
              <a:rPr lang="en-US" sz="3100" b="1" cap="all" dirty="0" smtClean="0"/>
              <a:t>. IMPLEMENTATION OF KINETIC FACADES – REVIEW OF CHOSEN EXAMPLES </a:t>
            </a: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2050" name="Picture 2" descr="stringio"/>
          <p:cNvPicPr>
            <a:picLocks noChangeAspect="1" noChangeArrowheads="1"/>
          </p:cNvPicPr>
          <p:nvPr/>
        </p:nvPicPr>
        <p:blipFill>
          <a:blip r:embed="rId2"/>
          <a:srcRect/>
          <a:stretch>
            <a:fillRect/>
          </a:stretch>
        </p:blipFill>
        <p:spPr bwMode="auto">
          <a:xfrm>
            <a:off x="893379" y="4492406"/>
            <a:ext cx="1670721" cy="2223705"/>
          </a:xfrm>
          <a:prstGeom prst="rect">
            <a:avLst/>
          </a:prstGeom>
          <a:noFill/>
          <a:ln w="9525">
            <a:noFill/>
            <a:miter lim="800000"/>
            <a:headEnd/>
            <a:tailEnd/>
          </a:ln>
        </p:spPr>
      </p:pic>
      <p:pic>
        <p:nvPicPr>
          <p:cNvPr id="2051" name="Picture 3" descr="stringio (1)"/>
          <p:cNvPicPr>
            <a:picLocks noChangeAspect="1" noChangeArrowheads="1"/>
          </p:cNvPicPr>
          <p:nvPr/>
        </p:nvPicPr>
        <p:blipFill>
          <a:blip r:embed="rId3" cstate="print"/>
          <a:srcRect/>
          <a:stretch>
            <a:fillRect/>
          </a:stretch>
        </p:blipFill>
        <p:spPr bwMode="auto">
          <a:xfrm>
            <a:off x="2785243" y="4511959"/>
            <a:ext cx="2945874" cy="2209406"/>
          </a:xfrm>
          <a:prstGeom prst="rect">
            <a:avLst/>
          </a:prstGeom>
          <a:noFill/>
          <a:ln w="9525">
            <a:noFill/>
            <a:miter lim="800000"/>
            <a:headEnd/>
            <a:tailEnd/>
          </a:ln>
        </p:spPr>
      </p:pic>
      <p:pic>
        <p:nvPicPr>
          <p:cNvPr id="2052" name="Picture 4" descr="stringio (2)"/>
          <p:cNvPicPr>
            <a:picLocks noChangeAspect="1" noChangeArrowheads="1"/>
          </p:cNvPicPr>
          <p:nvPr/>
        </p:nvPicPr>
        <p:blipFill>
          <a:blip r:embed="rId4" cstate="print"/>
          <a:srcRect r="27380"/>
          <a:stretch>
            <a:fillRect/>
          </a:stretch>
        </p:blipFill>
        <p:spPr bwMode="auto">
          <a:xfrm>
            <a:off x="5885794" y="4524258"/>
            <a:ext cx="2102068" cy="2170988"/>
          </a:xfrm>
          <a:prstGeom prst="rect">
            <a:avLst/>
          </a:prstGeom>
          <a:noFill/>
          <a:ln w="9525">
            <a:noFill/>
            <a:miter lim="800000"/>
            <a:headEnd/>
            <a:tailEnd/>
          </a:ln>
        </p:spPr>
      </p:pic>
      <p:sp>
        <p:nvSpPr>
          <p:cNvPr id="7" name="TextBox 6"/>
          <p:cNvSpPr txBox="1"/>
          <p:nvPr/>
        </p:nvSpPr>
        <p:spPr>
          <a:xfrm>
            <a:off x="903888" y="6306207"/>
            <a:ext cx="451945" cy="369332"/>
          </a:xfrm>
          <a:prstGeom prst="rect">
            <a:avLst/>
          </a:prstGeom>
          <a:noFill/>
        </p:spPr>
        <p:txBody>
          <a:bodyPr wrap="square" rtlCol="0">
            <a:spAutoFit/>
          </a:bodyPr>
          <a:lstStyle/>
          <a:p>
            <a:r>
              <a:rPr lang="sr-Latn-RS" dirty="0" smtClean="0"/>
              <a:t>a)</a:t>
            </a:r>
            <a:endParaRPr lang="sr-Latn-CS" dirty="0"/>
          </a:p>
        </p:txBody>
      </p:sp>
      <p:sp>
        <p:nvSpPr>
          <p:cNvPr id="8" name="TextBox 7"/>
          <p:cNvSpPr txBox="1"/>
          <p:nvPr/>
        </p:nvSpPr>
        <p:spPr>
          <a:xfrm>
            <a:off x="2916619" y="6300952"/>
            <a:ext cx="451945" cy="369332"/>
          </a:xfrm>
          <a:prstGeom prst="rect">
            <a:avLst/>
          </a:prstGeom>
          <a:noFill/>
        </p:spPr>
        <p:txBody>
          <a:bodyPr wrap="square" rtlCol="0">
            <a:spAutoFit/>
          </a:bodyPr>
          <a:lstStyle/>
          <a:p>
            <a:r>
              <a:rPr lang="sr-Latn-RS" dirty="0" smtClean="0"/>
              <a:t>b</a:t>
            </a:r>
            <a:r>
              <a:rPr lang="sr-Latn-RS" dirty="0" smtClean="0"/>
              <a:t>)</a:t>
            </a:r>
            <a:endParaRPr lang="sr-Latn-CS" dirty="0"/>
          </a:p>
        </p:txBody>
      </p:sp>
      <p:sp>
        <p:nvSpPr>
          <p:cNvPr id="9" name="TextBox 8"/>
          <p:cNvSpPr txBox="1"/>
          <p:nvPr/>
        </p:nvSpPr>
        <p:spPr>
          <a:xfrm>
            <a:off x="5912068" y="6300951"/>
            <a:ext cx="451945" cy="369332"/>
          </a:xfrm>
          <a:prstGeom prst="rect">
            <a:avLst/>
          </a:prstGeom>
          <a:noFill/>
        </p:spPr>
        <p:txBody>
          <a:bodyPr wrap="square" rtlCol="0">
            <a:spAutoFit/>
          </a:bodyPr>
          <a:lstStyle/>
          <a:p>
            <a:r>
              <a:rPr lang="sr-Latn-RS" dirty="0" smtClean="0"/>
              <a:t>c</a:t>
            </a:r>
            <a:r>
              <a:rPr lang="sr-Latn-RS" dirty="0" smtClean="0"/>
              <a:t>)</a:t>
            </a:r>
            <a:endParaRPr lang="sr-Latn-C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2407919"/>
          </a:xfrm>
        </p:spPr>
        <p:txBody>
          <a:bodyPr>
            <a:normAutofit/>
          </a:bodyPr>
          <a:lstStyle/>
          <a:p>
            <a:r>
              <a:rPr lang="en-US" sz="1800" dirty="0" smtClean="0"/>
              <a:t>Articulated Cloud is situated in (USA); it was built in 2004 and designed by Ned Kahn and </a:t>
            </a:r>
            <a:r>
              <a:rPr lang="en-US" sz="1800" dirty="0" err="1" smtClean="0"/>
              <a:t>Koning</a:t>
            </a:r>
            <a:r>
              <a:rPr lang="en-US" sz="1800" dirty="0" smtClean="0"/>
              <a:t> </a:t>
            </a:r>
            <a:r>
              <a:rPr lang="en-US" sz="1800" dirty="0" err="1" smtClean="0"/>
              <a:t>Eizenberg</a:t>
            </a:r>
            <a:r>
              <a:rPr lang="en-US" sz="1800" dirty="0" smtClean="0"/>
              <a:t> Architecture, Figure 3. (a). </a:t>
            </a:r>
            <a:endParaRPr lang="sr-Latn-RS" sz="1800" dirty="0" smtClean="0"/>
          </a:p>
          <a:p>
            <a:r>
              <a:rPr lang="en-US" sz="1800" dirty="0" smtClean="0"/>
              <a:t>The </a:t>
            </a:r>
            <a:r>
              <a:rPr lang="en-US" sz="1800" dirty="0" smtClean="0"/>
              <a:t>building façade transforms into a wind sculpture owing to 43 000 individual lightweight plastic elements affixed on a steel frame screen, Figure 3 (b). Composed of thousands of white squares moving in the wind, Figure 3 (c), envelope of this building appears as a digitalized cloud. The optical qualities of the envelope vary depending on weather and time of day [1].</a:t>
            </a:r>
            <a:endParaRPr lang="sr-Latn-CS" sz="1800" dirty="0" smtClean="0"/>
          </a:p>
          <a:p>
            <a:endParaRPr lang="sr-Latn-CS" dirty="0"/>
          </a:p>
        </p:txBody>
      </p:sp>
      <p:sp>
        <p:nvSpPr>
          <p:cNvPr id="3" name="Title 2"/>
          <p:cNvSpPr>
            <a:spLocks noGrp="1"/>
          </p:cNvSpPr>
          <p:nvPr>
            <p:ph type="title"/>
          </p:nvPr>
        </p:nvSpPr>
        <p:spPr>
          <a:xfrm>
            <a:off x="628650" y="1012057"/>
            <a:ext cx="7886700" cy="78626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200" b="1" cap="all" dirty="0" smtClean="0"/>
              <a:t>3</a:t>
            </a:r>
            <a:r>
              <a:rPr lang="en-US" sz="3200" b="1" cap="all" dirty="0" smtClean="0"/>
              <a:t>. IMPLEMENTATION OF KINETIC FACADES – REVIEW OF CHOSEN EXAMPLES </a:t>
            </a: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4098" name="Picture 2" descr="artcloud5-1090-1024x1012"/>
          <p:cNvPicPr>
            <a:picLocks noChangeAspect="1" noChangeArrowheads="1"/>
          </p:cNvPicPr>
          <p:nvPr/>
        </p:nvPicPr>
        <p:blipFill>
          <a:blip r:embed="rId2" cstate="print"/>
          <a:srcRect/>
          <a:stretch>
            <a:fillRect/>
          </a:stretch>
        </p:blipFill>
        <p:spPr bwMode="auto">
          <a:xfrm>
            <a:off x="914399" y="4014952"/>
            <a:ext cx="2538553" cy="2511972"/>
          </a:xfrm>
          <a:prstGeom prst="rect">
            <a:avLst/>
          </a:prstGeom>
          <a:noFill/>
          <a:ln w="9525">
            <a:noFill/>
            <a:miter lim="800000"/>
            <a:headEnd/>
            <a:tailEnd/>
          </a:ln>
        </p:spPr>
      </p:pic>
      <p:pic>
        <p:nvPicPr>
          <p:cNvPr id="4099" name="Picture 3"/>
          <p:cNvPicPr>
            <a:picLocks noChangeAspect="1" noChangeArrowheads="1"/>
          </p:cNvPicPr>
          <p:nvPr/>
        </p:nvPicPr>
        <p:blipFill>
          <a:blip r:embed="rId3"/>
          <a:srcRect l="15988" r="18182"/>
          <a:stretch>
            <a:fillRect/>
          </a:stretch>
        </p:blipFill>
        <p:spPr bwMode="auto">
          <a:xfrm>
            <a:off x="3499944" y="4025462"/>
            <a:ext cx="2633814" cy="2501462"/>
          </a:xfrm>
          <a:prstGeom prst="rect">
            <a:avLst/>
          </a:prstGeom>
          <a:noFill/>
          <a:ln w="9525">
            <a:noFill/>
            <a:miter lim="800000"/>
            <a:headEnd/>
            <a:tailEnd/>
          </a:ln>
        </p:spPr>
      </p:pic>
      <p:pic>
        <p:nvPicPr>
          <p:cNvPr id="4100" name="Picture 4"/>
          <p:cNvPicPr>
            <a:picLocks noChangeAspect="1" noChangeArrowheads="1"/>
          </p:cNvPicPr>
          <p:nvPr/>
        </p:nvPicPr>
        <p:blipFill>
          <a:blip r:embed="rId4"/>
          <a:srcRect l="23256"/>
          <a:stretch>
            <a:fillRect/>
          </a:stretch>
        </p:blipFill>
        <p:spPr bwMode="auto">
          <a:xfrm>
            <a:off x="6215617" y="4004442"/>
            <a:ext cx="2620579" cy="2501462"/>
          </a:xfrm>
          <a:prstGeom prst="rect">
            <a:avLst/>
          </a:prstGeom>
          <a:noFill/>
          <a:ln w="9525">
            <a:noFill/>
            <a:miter lim="800000"/>
            <a:headEnd/>
            <a:tailEnd/>
          </a:ln>
        </p:spPr>
      </p:pic>
      <p:sp>
        <p:nvSpPr>
          <p:cNvPr id="13" name="TextBox 12"/>
          <p:cNvSpPr txBox="1"/>
          <p:nvPr/>
        </p:nvSpPr>
        <p:spPr>
          <a:xfrm>
            <a:off x="987972" y="6138041"/>
            <a:ext cx="388883" cy="369332"/>
          </a:xfrm>
          <a:prstGeom prst="rect">
            <a:avLst/>
          </a:prstGeom>
          <a:noFill/>
        </p:spPr>
        <p:txBody>
          <a:bodyPr wrap="square" rtlCol="0">
            <a:spAutoFit/>
          </a:bodyPr>
          <a:lstStyle/>
          <a:p>
            <a:r>
              <a:rPr lang="sr-Latn-RS" dirty="0" smtClean="0"/>
              <a:t>a)</a:t>
            </a:r>
            <a:endParaRPr lang="sr-Latn-CS" dirty="0"/>
          </a:p>
        </p:txBody>
      </p:sp>
      <p:sp>
        <p:nvSpPr>
          <p:cNvPr id="15" name="TextBox 14"/>
          <p:cNvSpPr txBox="1"/>
          <p:nvPr/>
        </p:nvSpPr>
        <p:spPr>
          <a:xfrm>
            <a:off x="3557751" y="6069723"/>
            <a:ext cx="583325" cy="369332"/>
          </a:xfrm>
          <a:prstGeom prst="rect">
            <a:avLst/>
          </a:prstGeom>
          <a:noFill/>
        </p:spPr>
        <p:txBody>
          <a:bodyPr wrap="square" rtlCol="0">
            <a:spAutoFit/>
          </a:bodyPr>
          <a:lstStyle/>
          <a:p>
            <a:r>
              <a:rPr lang="sr-Latn-RS" dirty="0" smtClean="0"/>
              <a:t>b</a:t>
            </a:r>
            <a:r>
              <a:rPr lang="sr-Latn-RS" dirty="0" smtClean="0"/>
              <a:t>)</a:t>
            </a:r>
            <a:endParaRPr lang="sr-Latn-CS" dirty="0"/>
          </a:p>
        </p:txBody>
      </p:sp>
      <p:sp>
        <p:nvSpPr>
          <p:cNvPr id="16" name="TextBox 15"/>
          <p:cNvSpPr txBox="1"/>
          <p:nvPr/>
        </p:nvSpPr>
        <p:spPr>
          <a:xfrm>
            <a:off x="6295696" y="6011917"/>
            <a:ext cx="388883" cy="369332"/>
          </a:xfrm>
          <a:prstGeom prst="rect">
            <a:avLst/>
          </a:prstGeom>
          <a:noFill/>
        </p:spPr>
        <p:txBody>
          <a:bodyPr wrap="square" rtlCol="0">
            <a:spAutoFit/>
          </a:bodyPr>
          <a:lstStyle/>
          <a:p>
            <a:r>
              <a:rPr lang="sr-Latn-RS" dirty="0" smtClean="0"/>
              <a:t>c</a:t>
            </a:r>
            <a:r>
              <a:rPr lang="sr-Latn-RS" dirty="0" smtClean="0"/>
              <a:t>)</a:t>
            </a:r>
            <a:endParaRPr lang="sr-Latn-C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2407919"/>
          </a:xfrm>
        </p:spPr>
        <p:txBody>
          <a:bodyPr>
            <a:normAutofit fontScale="92500" lnSpcReduction="20000"/>
          </a:bodyPr>
          <a:lstStyle/>
          <a:p>
            <a:r>
              <a:rPr lang="en-US" sz="1800" dirty="0" smtClean="0"/>
              <a:t>Campus Kolding, built in 2014 in Kolding (Denmark), was designed by Henning Larsen Architects, Figure 4 (a). </a:t>
            </a:r>
            <a:endParaRPr lang="sr-Latn-RS" sz="1800" dirty="0" smtClean="0"/>
          </a:p>
          <a:p>
            <a:r>
              <a:rPr lang="en-US" sz="1800" dirty="0" smtClean="0"/>
              <a:t>The </a:t>
            </a:r>
            <a:r>
              <a:rPr lang="en-US" sz="1800" dirty="0" smtClean="0"/>
              <a:t>building façade consists of 1600 perforated steel shading panels. These triangular shaped solar shading devices are controlled by sensors that monitor light and heat levels around the building, adjusting themselves by either opening or closing automatically, Figure 4 (b). </a:t>
            </a:r>
            <a:endParaRPr lang="sr-Latn-RS" sz="1800" dirty="0" smtClean="0"/>
          </a:p>
          <a:p>
            <a:r>
              <a:rPr lang="en-US" sz="1800" dirty="0" smtClean="0"/>
              <a:t>Sensors </a:t>
            </a:r>
            <a:r>
              <a:rPr lang="en-US" sz="1800" dirty="0" smtClean="0"/>
              <a:t>monitor heat and light levels around the building, allowing the facade panels to shift from open to half-open to fully open.</a:t>
            </a:r>
            <a:r>
              <a:rPr lang="en-US" sz="1800" b="1" dirty="0" smtClean="0"/>
              <a:t> </a:t>
            </a:r>
            <a:r>
              <a:rPr lang="en-US" sz="1800" dirty="0" smtClean="0"/>
              <a:t>This system provides the optimum light and thermal user comfort. The building features a number of sustainable features, for instance cooling by means of water from Kolding River, mechanical low-energy ventilation and solar cells [1].</a:t>
            </a:r>
            <a:endParaRPr lang="sr-Latn-CS" sz="1800" dirty="0" smtClean="0"/>
          </a:p>
          <a:p>
            <a:endParaRPr lang="sr-Latn-CS" dirty="0"/>
          </a:p>
        </p:txBody>
      </p:sp>
      <p:sp>
        <p:nvSpPr>
          <p:cNvPr id="3" name="Title 2"/>
          <p:cNvSpPr>
            <a:spLocks noGrp="1"/>
          </p:cNvSpPr>
          <p:nvPr>
            <p:ph type="title"/>
          </p:nvPr>
        </p:nvSpPr>
        <p:spPr>
          <a:xfrm>
            <a:off x="628650" y="1012057"/>
            <a:ext cx="7886700" cy="78626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200" b="1" cap="all" dirty="0" smtClean="0"/>
              <a:t>3</a:t>
            </a:r>
            <a:r>
              <a:rPr lang="en-US" sz="3200" b="1" cap="all" dirty="0" smtClean="0"/>
              <a:t>. IMPLEMENTATION OF KINETIC FACADES – REVIEW OF CHOSEN EXAMPLES </a:t>
            </a: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5122" name="Picture 2" descr="HL_SDU_©HuftonCrow_060-1600px"/>
          <p:cNvPicPr>
            <a:picLocks noChangeAspect="1" noChangeArrowheads="1"/>
          </p:cNvPicPr>
          <p:nvPr/>
        </p:nvPicPr>
        <p:blipFill>
          <a:blip r:embed="rId2"/>
          <a:srcRect l="17087" t="15881" r="15067" b="11415"/>
          <a:stretch>
            <a:fillRect/>
          </a:stretch>
        </p:blipFill>
        <p:spPr bwMode="auto">
          <a:xfrm>
            <a:off x="935421" y="4267200"/>
            <a:ext cx="3345237" cy="2385848"/>
          </a:xfrm>
          <a:prstGeom prst="rect">
            <a:avLst/>
          </a:prstGeom>
          <a:noFill/>
          <a:ln w="9525">
            <a:noFill/>
            <a:miter lim="800000"/>
            <a:headEnd/>
            <a:tailEnd/>
          </a:ln>
        </p:spPr>
      </p:pic>
      <p:pic>
        <p:nvPicPr>
          <p:cNvPr id="5123" name="Picture 3" descr="SDU_Kolding_23025_L1110476"/>
          <p:cNvPicPr>
            <a:picLocks noChangeAspect="1" noChangeArrowheads="1"/>
          </p:cNvPicPr>
          <p:nvPr/>
        </p:nvPicPr>
        <p:blipFill>
          <a:blip r:embed="rId3" cstate="print"/>
          <a:srcRect/>
          <a:stretch>
            <a:fillRect/>
          </a:stretch>
        </p:blipFill>
        <p:spPr bwMode="auto">
          <a:xfrm>
            <a:off x="4477408" y="4256690"/>
            <a:ext cx="3585084" cy="2385848"/>
          </a:xfrm>
          <a:prstGeom prst="rect">
            <a:avLst/>
          </a:prstGeom>
          <a:noFill/>
          <a:ln w="9525">
            <a:noFill/>
            <a:miter lim="800000"/>
            <a:headEnd/>
            <a:tailEnd/>
          </a:ln>
        </p:spPr>
      </p:pic>
      <p:sp>
        <p:nvSpPr>
          <p:cNvPr id="12" name="TextBox 11"/>
          <p:cNvSpPr txBox="1"/>
          <p:nvPr/>
        </p:nvSpPr>
        <p:spPr>
          <a:xfrm>
            <a:off x="4529958" y="6222124"/>
            <a:ext cx="472966" cy="369332"/>
          </a:xfrm>
          <a:prstGeom prst="rect">
            <a:avLst/>
          </a:prstGeom>
          <a:noFill/>
        </p:spPr>
        <p:txBody>
          <a:bodyPr wrap="square" rtlCol="0">
            <a:spAutoFit/>
          </a:bodyPr>
          <a:lstStyle/>
          <a:p>
            <a:r>
              <a:rPr lang="sr-Latn-RS" dirty="0" smtClean="0"/>
              <a:t>b</a:t>
            </a:r>
            <a:r>
              <a:rPr lang="sr-Latn-RS" dirty="0" smtClean="0"/>
              <a:t>)</a:t>
            </a:r>
            <a:endParaRPr lang="sr-Latn-CS" dirty="0"/>
          </a:p>
        </p:txBody>
      </p:sp>
      <p:sp>
        <p:nvSpPr>
          <p:cNvPr id="14" name="TextBox 13"/>
          <p:cNvSpPr txBox="1"/>
          <p:nvPr/>
        </p:nvSpPr>
        <p:spPr>
          <a:xfrm>
            <a:off x="1066800" y="6216869"/>
            <a:ext cx="472966" cy="369332"/>
          </a:xfrm>
          <a:prstGeom prst="rect">
            <a:avLst/>
          </a:prstGeom>
          <a:noFill/>
        </p:spPr>
        <p:txBody>
          <a:bodyPr wrap="square" rtlCol="0">
            <a:spAutoFit/>
          </a:bodyPr>
          <a:lstStyle/>
          <a:p>
            <a:r>
              <a:rPr lang="sr-Latn-RS" dirty="0" smtClean="0"/>
              <a:t>a)</a:t>
            </a:r>
            <a:endParaRPr lang="sr-Latn-C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2599733"/>
          </a:xfrm>
        </p:spPr>
        <p:txBody>
          <a:bodyPr>
            <a:normAutofit fontScale="77500" lnSpcReduction="20000"/>
          </a:bodyPr>
          <a:lstStyle/>
          <a:p>
            <a:r>
              <a:rPr lang="en-US" sz="2100" dirty="0" smtClean="0"/>
              <a:t>One of the most famous examples of kinetic facades are Al </a:t>
            </a:r>
            <a:r>
              <a:rPr lang="en-US" sz="2100" dirty="0" err="1" smtClean="0"/>
              <a:t>Bahar</a:t>
            </a:r>
            <a:r>
              <a:rPr lang="en-US" sz="2100" dirty="0" smtClean="0"/>
              <a:t> Towers in Abu Dhabi (AE), Figure 5 (a). </a:t>
            </a:r>
            <a:r>
              <a:rPr lang="en-US" sz="2100" dirty="0" smtClean="0"/>
              <a:t>They </a:t>
            </a:r>
            <a:r>
              <a:rPr lang="en-US" sz="2100" dirty="0" smtClean="0"/>
              <a:t>were built in 2012 and the design was produced by </a:t>
            </a:r>
            <a:r>
              <a:rPr lang="en-US" sz="2100" dirty="0" err="1" smtClean="0"/>
              <a:t>Aedas</a:t>
            </a:r>
            <a:r>
              <a:rPr lang="en-US" sz="2100" dirty="0" smtClean="0"/>
              <a:t> Architects, Ltd.</a:t>
            </a:r>
            <a:r>
              <a:rPr lang="en-US" sz="2100" b="1" dirty="0" smtClean="0"/>
              <a:t> </a:t>
            </a:r>
            <a:endParaRPr lang="sr-Latn-RS" sz="2100" b="1" dirty="0" smtClean="0"/>
          </a:p>
          <a:p>
            <a:r>
              <a:rPr lang="en-US" sz="2100" dirty="0" smtClean="0"/>
              <a:t>The </a:t>
            </a:r>
            <a:r>
              <a:rPr lang="en-US" sz="2100" dirty="0" smtClean="0"/>
              <a:t>‘</a:t>
            </a:r>
            <a:r>
              <a:rPr lang="en-US" sz="2100" dirty="0" err="1" smtClean="0"/>
              <a:t>mashrabiya</a:t>
            </a:r>
            <a:r>
              <a:rPr lang="en-US" sz="2100" dirty="0" smtClean="0"/>
              <a:t>‘ at Al </a:t>
            </a:r>
            <a:r>
              <a:rPr lang="en-US" sz="2100" dirty="0" err="1" smtClean="0"/>
              <a:t>Bahar</a:t>
            </a:r>
            <a:r>
              <a:rPr lang="en-US" sz="2100" dirty="0" smtClean="0"/>
              <a:t> Towers comprises a series of transparent umbrella-like components that open and close in response to the sun’s path. Each of the two towers comprises over 1.000 individual shading devices that are controlled via the Building Management System, creating an intelligent façade, Figure 5 (b). </a:t>
            </a:r>
            <a:endParaRPr lang="sr-Latn-RS" sz="2100" dirty="0" smtClean="0"/>
          </a:p>
          <a:p>
            <a:r>
              <a:rPr lang="en-US" sz="2100" dirty="0" smtClean="0"/>
              <a:t>The </a:t>
            </a:r>
            <a:r>
              <a:rPr lang="en-US" sz="2100" dirty="0" smtClean="0"/>
              <a:t>tower curtain wall is comprised of unitized panels  separated from the kinetic shading system through a substructure by means of movement joints. The dynamic shading system is a screen comprised of triangulate units such as origami umbrellas, Figure 5 (c). The triangular units act as individual shading devices that unfold to various angles in response to the sun’s movement in order to obstruct the direct solar radiation [1].</a:t>
            </a:r>
            <a:endParaRPr lang="sr-Latn-CS" sz="2100" dirty="0" smtClean="0"/>
          </a:p>
          <a:p>
            <a:endParaRPr lang="sr-Latn-CS" dirty="0"/>
          </a:p>
        </p:txBody>
      </p:sp>
      <p:sp>
        <p:nvSpPr>
          <p:cNvPr id="3" name="Title 2"/>
          <p:cNvSpPr>
            <a:spLocks noGrp="1"/>
          </p:cNvSpPr>
          <p:nvPr>
            <p:ph type="title"/>
          </p:nvPr>
        </p:nvSpPr>
        <p:spPr>
          <a:xfrm>
            <a:off x="628650" y="1012057"/>
            <a:ext cx="7886700" cy="78626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200" b="1" cap="all" dirty="0" smtClean="0"/>
              <a:t>3</a:t>
            </a:r>
            <a:r>
              <a:rPr lang="en-US" sz="3200" b="1" cap="all" dirty="0" smtClean="0"/>
              <a:t>. IMPLEMENTATION OF KINETIC FACADES – REVIEW OF CHOSEN EXAMPLES </a:t>
            </a: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6146" name="Picture 2" descr="CST4r0EWwAA8l5b"/>
          <p:cNvPicPr>
            <a:picLocks noChangeAspect="1" noChangeArrowheads="1"/>
          </p:cNvPicPr>
          <p:nvPr/>
        </p:nvPicPr>
        <p:blipFill>
          <a:blip r:embed="rId2" cstate="print"/>
          <a:srcRect l="42688"/>
          <a:stretch>
            <a:fillRect/>
          </a:stretch>
        </p:blipFill>
        <p:spPr bwMode="auto">
          <a:xfrm>
            <a:off x="945930" y="4424855"/>
            <a:ext cx="1797269" cy="2338912"/>
          </a:xfrm>
          <a:prstGeom prst="rect">
            <a:avLst/>
          </a:prstGeom>
          <a:noFill/>
          <a:ln w="9525">
            <a:noFill/>
            <a:miter lim="800000"/>
            <a:headEnd/>
            <a:tailEnd/>
          </a:ln>
        </p:spPr>
      </p:pic>
      <p:pic>
        <p:nvPicPr>
          <p:cNvPr id="6147" name="Picture 3" descr="2"/>
          <p:cNvPicPr>
            <a:picLocks noChangeAspect="1" noChangeArrowheads="1"/>
          </p:cNvPicPr>
          <p:nvPr/>
        </p:nvPicPr>
        <p:blipFill>
          <a:blip r:embed="rId3"/>
          <a:srcRect/>
          <a:stretch>
            <a:fillRect/>
          </a:stretch>
        </p:blipFill>
        <p:spPr bwMode="auto">
          <a:xfrm>
            <a:off x="3047999" y="4403835"/>
            <a:ext cx="1872286" cy="2328041"/>
          </a:xfrm>
          <a:prstGeom prst="rect">
            <a:avLst/>
          </a:prstGeom>
          <a:noFill/>
          <a:ln w="9525">
            <a:noFill/>
            <a:miter lim="800000"/>
            <a:headEnd/>
            <a:tailEnd/>
          </a:ln>
        </p:spPr>
      </p:pic>
      <p:pic>
        <p:nvPicPr>
          <p:cNvPr id="6148" name="Picture 4" descr="albahrtowersskygardenchristianrichters"/>
          <p:cNvPicPr>
            <a:picLocks noChangeAspect="1" noChangeArrowheads="1"/>
          </p:cNvPicPr>
          <p:nvPr/>
        </p:nvPicPr>
        <p:blipFill>
          <a:blip r:embed="rId4" cstate="print"/>
          <a:srcRect/>
          <a:stretch>
            <a:fillRect/>
          </a:stretch>
        </p:blipFill>
        <p:spPr bwMode="auto">
          <a:xfrm>
            <a:off x="5202621" y="4403834"/>
            <a:ext cx="3121572" cy="2341179"/>
          </a:xfrm>
          <a:prstGeom prst="rect">
            <a:avLst/>
          </a:prstGeom>
          <a:noFill/>
          <a:ln w="9525">
            <a:noFill/>
            <a:miter lim="800000"/>
            <a:headEnd/>
            <a:tailEnd/>
          </a:ln>
        </p:spPr>
      </p:pic>
      <p:sp>
        <p:nvSpPr>
          <p:cNvPr id="11" name="TextBox 10"/>
          <p:cNvSpPr txBox="1"/>
          <p:nvPr/>
        </p:nvSpPr>
        <p:spPr>
          <a:xfrm>
            <a:off x="966950" y="6295696"/>
            <a:ext cx="515007" cy="369332"/>
          </a:xfrm>
          <a:prstGeom prst="rect">
            <a:avLst/>
          </a:prstGeom>
          <a:noFill/>
        </p:spPr>
        <p:txBody>
          <a:bodyPr wrap="square" rtlCol="0">
            <a:spAutoFit/>
          </a:bodyPr>
          <a:lstStyle/>
          <a:p>
            <a:r>
              <a:rPr lang="sr-Latn-RS" dirty="0" smtClean="0"/>
              <a:t>a)</a:t>
            </a:r>
            <a:endParaRPr lang="sr-Latn-CS" dirty="0"/>
          </a:p>
        </p:txBody>
      </p:sp>
      <p:sp>
        <p:nvSpPr>
          <p:cNvPr id="13" name="TextBox 12"/>
          <p:cNvSpPr txBox="1"/>
          <p:nvPr/>
        </p:nvSpPr>
        <p:spPr>
          <a:xfrm>
            <a:off x="5228895" y="6321972"/>
            <a:ext cx="515007" cy="369332"/>
          </a:xfrm>
          <a:prstGeom prst="rect">
            <a:avLst/>
          </a:prstGeom>
          <a:noFill/>
        </p:spPr>
        <p:txBody>
          <a:bodyPr wrap="square" rtlCol="0">
            <a:spAutoFit/>
          </a:bodyPr>
          <a:lstStyle/>
          <a:p>
            <a:r>
              <a:rPr lang="sr-Latn-RS" dirty="0" smtClean="0"/>
              <a:t>c</a:t>
            </a:r>
            <a:r>
              <a:rPr lang="sr-Latn-RS" dirty="0" smtClean="0"/>
              <a:t>)</a:t>
            </a:r>
            <a:endParaRPr lang="sr-Latn-CS" dirty="0"/>
          </a:p>
        </p:txBody>
      </p:sp>
      <p:sp>
        <p:nvSpPr>
          <p:cNvPr id="15" name="TextBox 14"/>
          <p:cNvSpPr txBox="1"/>
          <p:nvPr/>
        </p:nvSpPr>
        <p:spPr>
          <a:xfrm>
            <a:off x="3132082" y="6300951"/>
            <a:ext cx="515007" cy="369332"/>
          </a:xfrm>
          <a:prstGeom prst="rect">
            <a:avLst/>
          </a:prstGeom>
          <a:noFill/>
        </p:spPr>
        <p:txBody>
          <a:bodyPr wrap="square" rtlCol="0">
            <a:spAutoFit/>
          </a:bodyPr>
          <a:lstStyle/>
          <a:p>
            <a:r>
              <a:rPr lang="sr-Latn-RS" dirty="0" smtClean="0"/>
              <a:t>b</a:t>
            </a:r>
            <a:r>
              <a:rPr lang="sr-Latn-RS" dirty="0" smtClean="0"/>
              <a:t>)</a:t>
            </a:r>
            <a:endParaRPr lang="sr-Latn-C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2799429"/>
          </a:xfrm>
        </p:spPr>
        <p:txBody>
          <a:bodyPr>
            <a:normAutofit fontScale="70000" lnSpcReduction="20000"/>
          </a:bodyPr>
          <a:lstStyle/>
          <a:p>
            <a:r>
              <a:rPr lang="en-US" sz="2300" dirty="0" err="1" smtClean="0"/>
              <a:t>Thyssenkrupp</a:t>
            </a:r>
            <a:r>
              <a:rPr lang="en-US" sz="2300" dirty="0" smtClean="0"/>
              <a:t> Quarter u Essen (DE) was designed in 2010 by JSWD </a:t>
            </a:r>
            <a:r>
              <a:rPr lang="en-US" sz="2300" dirty="0" err="1" smtClean="0"/>
              <a:t>Architekten</a:t>
            </a:r>
            <a:r>
              <a:rPr lang="en-US" sz="2300" dirty="0" smtClean="0"/>
              <a:t> + </a:t>
            </a:r>
            <a:r>
              <a:rPr lang="en-US" sz="2300" dirty="0" err="1" smtClean="0"/>
              <a:t>Chaix</a:t>
            </a:r>
            <a:r>
              <a:rPr lang="en-US" sz="2300" dirty="0" smtClean="0"/>
              <a:t> &amp; Morel et </a:t>
            </a:r>
            <a:r>
              <a:rPr lang="en-US" sz="2300" dirty="0" err="1" smtClean="0"/>
              <a:t>Associés</a:t>
            </a:r>
            <a:r>
              <a:rPr lang="en-US" sz="2300" dirty="0" smtClean="0"/>
              <a:t>, Figure 6 (a). </a:t>
            </a:r>
            <a:r>
              <a:rPr lang="en-US" sz="2300" b="1" dirty="0" smtClean="0"/>
              <a:t> </a:t>
            </a:r>
            <a:endParaRPr lang="sr-Latn-RS" sz="2300" b="1" dirty="0" smtClean="0"/>
          </a:p>
          <a:p>
            <a:r>
              <a:rPr lang="en-US" sz="2300" dirty="0" smtClean="0"/>
              <a:t>The </a:t>
            </a:r>
            <a:r>
              <a:rPr lang="en-US" sz="2300" dirty="0" smtClean="0"/>
              <a:t>exterior of the structures is clad in steel sheets of incomplete texture. The Headquarter façades have metallic sun shades which are comparable to vertical moveable feathers, Figure 6 (b). </a:t>
            </a:r>
            <a:endParaRPr lang="sr-Latn-RS" sz="2300" dirty="0" smtClean="0"/>
          </a:p>
          <a:p>
            <a:r>
              <a:rPr lang="en-US" sz="2300" dirty="0" smtClean="0"/>
              <a:t>These </a:t>
            </a:r>
            <a:r>
              <a:rPr lang="en-US" sz="2300" dirty="0" smtClean="0"/>
              <a:t>feathers consist of an axis with two series of horizontal slats on either side; the «barbs» enable the amount of sunlight entering the building to be regulated. When the barbs of the two </a:t>
            </a:r>
            <a:r>
              <a:rPr lang="en-US" sz="2300" dirty="0" err="1" smtClean="0"/>
              <a:t>neighbouring</a:t>
            </a:r>
            <a:r>
              <a:rPr lang="en-US" sz="2300" dirty="0" smtClean="0"/>
              <a:t> feathers are open they can crisscross each other and superimpose themselves to allow a maximum amount of sunlight to enter the building, Figure 6 (c). </a:t>
            </a:r>
            <a:endParaRPr lang="sr-Latn-RS" sz="2300" dirty="0" smtClean="0"/>
          </a:p>
          <a:p>
            <a:r>
              <a:rPr lang="en-US" sz="2300" dirty="0" smtClean="0"/>
              <a:t>Around </a:t>
            </a:r>
            <a:r>
              <a:rPr lang="en-US" sz="2300" dirty="0" smtClean="0"/>
              <a:t>400 000 of centrally controlled slats offer protection from sunlight, without obstructing the view. The primary parameter setting the façade system in motion is the outdoor air temperature [1].</a:t>
            </a:r>
            <a:endParaRPr lang="sr-Latn-CS" sz="2300" dirty="0" smtClean="0"/>
          </a:p>
          <a:p>
            <a:endParaRPr lang="sr-Latn-CS" dirty="0"/>
          </a:p>
        </p:txBody>
      </p:sp>
      <p:sp>
        <p:nvSpPr>
          <p:cNvPr id="3" name="Title 2"/>
          <p:cNvSpPr>
            <a:spLocks noGrp="1"/>
          </p:cNvSpPr>
          <p:nvPr>
            <p:ph type="title"/>
          </p:nvPr>
        </p:nvSpPr>
        <p:spPr>
          <a:xfrm>
            <a:off x="628650" y="1012057"/>
            <a:ext cx="7886700" cy="78626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200" b="1" cap="all" dirty="0" smtClean="0"/>
              <a:t>3</a:t>
            </a:r>
            <a:r>
              <a:rPr lang="en-US" sz="3200" b="1" cap="all" dirty="0" smtClean="0"/>
              <a:t>. IMPLEMENTATION OF KINETIC FACADES – REVIEW OF CHOSEN EXAMPLES </a:t>
            </a: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7170" name="Picture 2" descr="JSWD_CMA_TKQ_mw_7342_264px"/>
          <p:cNvPicPr>
            <a:picLocks noChangeAspect="1" noChangeArrowheads="1"/>
          </p:cNvPicPr>
          <p:nvPr/>
        </p:nvPicPr>
        <p:blipFill>
          <a:blip r:embed="rId2" cstate="print"/>
          <a:srcRect l="15901" r="16962"/>
          <a:stretch>
            <a:fillRect/>
          </a:stretch>
        </p:blipFill>
        <p:spPr bwMode="auto">
          <a:xfrm>
            <a:off x="945930" y="4614042"/>
            <a:ext cx="2175641" cy="2164190"/>
          </a:xfrm>
          <a:prstGeom prst="rect">
            <a:avLst/>
          </a:prstGeom>
          <a:noFill/>
          <a:ln w="9525">
            <a:noFill/>
            <a:miter lim="800000"/>
            <a:headEnd/>
            <a:tailEnd/>
          </a:ln>
        </p:spPr>
      </p:pic>
      <p:pic>
        <p:nvPicPr>
          <p:cNvPr id="7171" name="Picture 3" descr="JSWD_CMA_TKQ_gw_004_264px"/>
          <p:cNvPicPr>
            <a:picLocks noChangeAspect="1" noChangeArrowheads="1"/>
          </p:cNvPicPr>
          <p:nvPr/>
        </p:nvPicPr>
        <p:blipFill>
          <a:blip r:embed="rId3" cstate="print"/>
          <a:srcRect l="4947" r="6360"/>
          <a:stretch>
            <a:fillRect/>
          </a:stretch>
        </p:blipFill>
        <p:spPr bwMode="auto">
          <a:xfrm>
            <a:off x="3247698" y="4587766"/>
            <a:ext cx="2847469" cy="2144110"/>
          </a:xfrm>
          <a:prstGeom prst="rect">
            <a:avLst/>
          </a:prstGeom>
          <a:noFill/>
          <a:ln w="9525">
            <a:noFill/>
            <a:miter lim="800000"/>
            <a:headEnd/>
            <a:tailEnd/>
          </a:ln>
        </p:spPr>
      </p:pic>
      <p:pic>
        <p:nvPicPr>
          <p:cNvPr id="7172" name="Picture 4" descr="JSWD_CMA_gwTKQ_Q1_1940"/>
          <p:cNvPicPr>
            <a:picLocks noChangeAspect="1" noChangeArrowheads="1"/>
          </p:cNvPicPr>
          <p:nvPr/>
        </p:nvPicPr>
        <p:blipFill>
          <a:blip r:embed="rId4" cstate="print"/>
          <a:srcRect/>
          <a:stretch>
            <a:fillRect/>
          </a:stretch>
        </p:blipFill>
        <p:spPr bwMode="auto">
          <a:xfrm>
            <a:off x="6285187" y="4570521"/>
            <a:ext cx="1608081" cy="2140333"/>
          </a:xfrm>
          <a:prstGeom prst="rect">
            <a:avLst/>
          </a:prstGeom>
          <a:noFill/>
          <a:ln w="9525">
            <a:noFill/>
            <a:miter lim="800000"/>
            <a:headEnd/>
            <a:tailEnd/>
          </a:ln>
        </p:spPr>
      </p:pic>
      <p:sp>
        <p:nvSpPr>
          <p:cNvPr id="14" name="TextBox 13"/>
          <p:cNvSpPr txBox="1"/>
          <p:nvPr/>
        </p:nvSpPr>
        <p:spPr>
          <a:xfrm>
            <a:off x="3363310" y="6295696"/>
            <a:ext cx="546538" cy="369332"/>
          </a:xfrm>
          <a:prstGeom prst="rect">
            <a:avLst/>
          </a:prstGeom>
          <a:noFill/>
        </p:spPr>
        <p:txBody>
          <a:bodyPr wrap="square" rtlCol="0">
            <a:spAutoFit/>
          </a:bodyPr>
          <a:lstStyle/>
          <a:p>
            <a:r>
              <a:rPr lang="sr-Latn-RS" dirty="0" smtClean="0"/>
              <a:t>b</a:t>
            </a:r>
            <a:r>
              <a:rPr lang="sr-Latn-RS" dirty="0" smtClean="0"/>
              <a:t>)</a:t>
            </a:r>
            <a:endParaRPr lang="sr-Latn-CS" dirty="0"/>
          </a:p>
        </p:txBody>
      </p:sp>
      <p:sp>
        <p:nvSpPr>
          <p:cNvPr id="16" name="TextBox 15"/>
          <p:cNvSpPr txBox="1"/>
          <p:nvPr/>
        </p:nvSpPr>
        <p:spPr>
          <a:xfrm>
            <a:off x="1035269" y="6311462"/>
            <a:ext cx="546538" cy="369332"/>
          </a:xfrm>
          <a:prstGeom prst="rect">
            <a:avLst/>
          </a:prstGeom>
          <a:noFill/>
        </p:spPr>
        <p:txBody>
          <a:bodyPr wrap="square" rtlCol="0">
            <a:spAutoFit/>
          </a:bodyPr>
          <a:lstStyle/>
          <a:p>
            <a:r>
              <a:rPr lang="sr-Latn-RS" dirty="0" smtClean="0"/>
              <a:t>a)</a:t>
            </a:r>
            <a:endParaRPr lang="sr-Latn-CS" dirty="0"/>
          </a:p>
        </p:txBody>
      </p:sp>
      <p:sp>
        <p:nvSpPr>
          <p:cNvPr id="17" name="TextBox 16"/>
          <p:cNvSpPr txBox="1"/>
          <p:nvPr/>
        </p:nvSpPr>
        <p:spPr>
          <a:xfrm>
            <a:off x="6348248" y="6243144"/>
            <a:ext cx="546538" cy="369332"/>
          </a:xfrm>
          <a:prstGeom prst="rect">
            <a:avLst/>
          </a:prstGeom>
          <a:noFill/>
        </p:spPr>
        <p:txBody>
          <a:bodyPr wrap="square" rtlCol="0">
            <a:spAutoFit/>
          </a:bodyPr>
          <a:lstStyle/>
          <a:p>
            <a:r>
              <a:rPr lang="sr-Latn-RS" dirty="0" smtClean="0"/>
              <a:t>c</a:t>
            </a:r>
            <a:r>
              <a:rPr lang="sr-Latn-RS" dirty="0" smtClean="0"/>
              <a:t>)</a:t>
            </a:r>
            <a:endParaRPr lang="sr-Latn-C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4512617"/>
          </a:xfrm>
        </p:spPr>
        <p:txBody>
          <a:bodyPr>
            <a:normAutofit fontScale="47500" lnSpcReduction="20000"/>
          </a:bodyPr>
          <a:lstStyle/>
          <a:p>
            <a:r>
              <a:rPr lang="en-US" sz="3800" dirty="0" smtClean="0"/>
              <a:t>The paper presents the main characteristics of adaptive facades with special reference to kinetic facades. </a:t>
            </a:r>
            <a:r>
              <a:rPr lang="en-US" sz="3800" dirty="0" smtClean="0"/>
              <a:t>The </a:t>
            </a:r>
            <a:r>
              <a:rPr lang="en-US" sz="3800" dirty="0" smtClean="0"/>
              <a:t>concept of these facades is explained in more detail, as well as the basic systems and typology. </a:t>
            </a:r>
            <a:endParaRPr lang="sr-Latn-RS" sz="3800" dirty="0" smtClean="0"/>
          </a:p>
          <a:p>
            <a:r>
              <a:rPr lang="en-US" sz="3800" dirty="0" smtClean="0"/>
              <a:t>Considering </a:t>
            </a:r>
            <a:r>
              <a:rPr lang="en-US" sz="3800" dirty="0" smtClean="0"/>
              <a:t>the importance and topicality of sustainability in construction, the most important parameters that should be paid attention to when designing facades are listed. </a:t>
            </a:r>
            <a:endParaRPr lang="sr-Latn-RS" sz="3800" dirty="0" smtClean="0"/>
          </a:p>
          <a:p>
            <a:r>
              <a:rPr lang="en-US" sz="3800" dirty="0" smtClean="0"/>
              <a:t>Based </a:t>
            </a:r>
            <a:r>
              <a:rPr lang="en-US" sz="3800" dirty="0" smtClean="0"/>
              <a:t>on a brief analysis of selected examples, a wide range of applications of kinetic facades and a variety of systems that adapt to different environmental conditions can be seen. </a:t>
            </a:r>
            <a:endParaRPr lang="sr-Latn-RS" sz="3800" dirty="0" smtClean="0"/>
          </a:p>
          <a:p>
            <a:r>
              <a:rPr lang="en-US" sz="3800" dirty="0" smtClean="0"/>
              <a:t>It </a:t>
            </a:r>
            <a:r>
              <a:rPr lang="en-US" sz="3800" dirty="0" smtClean="0"/>
              <a:t>can be concluded that the envelopes of buildings play a significant role in the energy efficiency of buildings and the comfort of space. They are most often used in the form of shading systems, with the regulation of natural ventilation and temperature inside buildings. </a:t>
            </a:r>
            <a:endParaRPr lang="sr-Latn-RS" sz="3800" dirty="0" smtClean="0"/>
          </a:p>
          <a:p>
            <a:r>
              <a:rPr lang="en-US" sz="3800" dirty="0" smtClean="0"/>
              <a:t>Due </a:t>
            </a:r>
            <a:r>
              <a:rPr lang="en-US" sz="3800" dirty="0" smtClean="0"/>
              <a:t>to advances in technology and materials, kinetic facades can evoke a strong and unique aesthetic impression. </a:t>
            </a:r>
            <a:endParaRPr lang="sr-Latn-RS" sz="3800" dirty="0" smtClean="0"/>
          </a:p>
          <a:p>
            <a:r>
              <a:rPr lang="en-US" sz="3800" dirty="0" smtClean="0"/>
              <a:t>Adaptive </a:t>
            </a:r>
            <a:r>
              <a:rPr lang="en-US" sz="3800" dirty="0" smtClean="0"/>
              <a:t>facades as an element of modern architecture provide the potential for permanent progress in terms of development of building skins.</a:t>
            </a:r>
            <a:endParaRPr lang="sr-Latn-CS" sz="3800" dirty="0" smtClean="0"/>
          </a:p>
          <a:p>
            <a:endParaRPr lang="sr-Latn-CS" dirty="0"/>
          </a:p>
        </p:txBody>
      </p:sp>
      <p:sp>
        <p:nvSpPr>
          <p:cNvPr id="3" name="Title 2"/>
          <p:cNvSpPr>
            <a:spLocks noGrp="1"/>
          </p:cNvSpPr>
          <p:nvPr>
            <p:ph type="title"/>
          </p:nvPr>
        </p:nvSpPr>
        <p:spPr>
          <a:xfrm>
            <a:off x="628650" y="1012057"/>
            <a:ext cx="7886700" cy="701129"/>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100" b="1" cap="all" dirty="0" smtClean="0"/>
              <a:t>4</a:t>
            </a:r>
            <a:r>
              <a:rPr lang="en-US" sz="3100" b="1" cap="all" dirty="0" smtClean="0"/>
              <a:t>. CONCLUSION </a:t>
            </a:r>
            <a:r>
              <a:rPr lang="sr-Latn-CS" sz="2800" b="1" cap="all" dirty="0" smtClean="0"/>
              <a:t/>
            </a:r>
            <a:br>
              <a:rPr lang="sr-Latn-CS" sz="2800" b="1" cap="all" dirty="0" smtClean="0"/>
            </a:b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393882"/>
          </a:xfrm>
        </p:spPr>
        <p:txBody>
          <a:bodyPr/>
          <a:lstStyle/>
          <a:p>
            <a:r>
              <a:rPr lang="en-US" sz="2100" dirty="0" smtClean="0"/>
              <a:t>This research is supported by the Ministry of education, science and technological development of the Republic of Serbia for project cycle 2011-2020, within the framework of the projects TR 36045 and TR36017.</a:t>
            </a:r>
            <a:endParaRPr lang="sr-Latn-CS" sz="2100" dirty="0" smtClean="0"/>
          </a:p>
          <a:p>
            <a:endParaRPr lang="sr-Latn-CS" dirty="0"/>
          </a:p>
        </p:txBody>
      </p:sp>
      <p:sp>
        <p:nvSpPr>
          <p:cNvPr id="3" name="Title 2"/>
          <p:cNvSpPr>
            <a:spLocks noGrp="1"/>
          </p:cNvSpPr>
          <p:nvPr>
            <p:ph type="title"/>
          </p:nvPr>
        </p:nvSpPr>
        <p:spPr>
          <a:xfrm>
            <a:off x="628650" y="1012057"/>
            <a:ext cx="7886700" cy="72530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100" b="1" dirty="0" smtClean="0"/>
              <a:t>ACKNOWLEDGEMENTS</a:t>
            </a:r>
            <a:r>
              <a:rPr lang="sr-Latn-CS" sz="2800" b="1" cap="all" dirty="0" smtClean="0"/>
              <a:t/>
            </a:r>
            <a:br>
              <a:rPr lang="sr-Latn-CS" sz="2800" b="1" cap="all" dirty="0" smtClean="0"/>
            </a:b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4770119"/>
          </a:xfrm>
        </p:spPr>
        <p:txBody>
          <a:bodyPr>
            <a:normAutofit fontScale="25000" lnSpcReduction="20000"/>
          </a:bodyPr>
          <a:lstStyle/>
          <a:p>
            <a:pPr>
              <a:buNone/>
            </a:pPr>
            <a:r>
              <a:rPr lang="en-US" sz="4200" dirty="0" smtClean="0"/>
              <a:t>1.	</a:t>
            </a:r>
            <a:r>
              <a:rPr lang="en-US" sz="4200" dirty="0" err="1" smtClean="0"/>
              <a:t>Aelenei</a:t>
            </a:r>
            <a:r>
              <a:rPr lang="en-US" sz="4200" dirty="0" smtClean="0"/>
              <a:t>, L., </a:t>
            </a:r>
            <a:r>
              <a:rPr lang="en-US" sz="4200" dirty="0" err="1" smtClean="0"/>
              <a:t>Aelenei</a:t>
            </a:r>
            <a:r>
              <a:rPr lang="en-US" sz="4200" dirty="0" smtClean="0"/>
              <a:t>, D., Romano, R., </a:t>
            </a:r>
            <a:r>
              <a:rPr lang="en-US" sz="4200" dirty="0" err="1" smtClean="0"/>
              <a:t>Mazzucchelli</a:t>
            </a:r>
            <a:r>
              <a:rPr lang="en-US" sz="4200" dirty="0" smtClean="0"/>
              <a:t>, E.S., </a:t>
            </a:r>
            <a:r>
              <a:rPr lang="en-US" sz="4200" dirty="0" err="1" smtClean="0"/>
              <a:t>Brzezicki</a:t>
            </a:r>
            <a:r>
              <a:rPr lang="en-US" sz="4200" dirty="0" smtClean="0"/>
              <a:t>, M. and Rico-Martinez, J.M., 2018. </a:t>
            </a:r>
            <a:r>
              <a:rPr lang="sr-Latn-CS" sz="4200" dirty="0" smtClean="0"/>
              <a:t>Case Studies-Adaptive Facade Network. TU Delft Open for the COST Action 1403 adaptive facade network, EU.</a:t>
            </a:r>
          </a:p>
          <a:p>
            <a:pPr>
              <a:buNone/>
            </a:pPr>
            <a:r>
              <a:rPr lang="en-US" sz="4200" dirty="0" smtClean="0"/>
              <a:t>2.	</a:t>
            </a:r>
            <a:r>
              <a:rPr lang="en-GB" sz="4200" dirty="0" err="1" smtClean="0"/>
              <a:t>Bakr</a:t>
            </a:r>
            <a:r>
              <a:rPr lang="en-GB" sz="4200" dirty="0" smtClean="0"/>
              <a:t>, A.O., 2019. Kinetic Facades the new Paradigm Shift in Architecture toward an Environmental Design Performance, </a:t>
            </a:r>
            <a:r>
              <a:rPr lang="en-GB" sz="4200" i="1" dirty="0" smtClean="0"/>
              <a:t>Journal of Arts, Literature, Humanities and Social Sciences</a:t>
            </a:r>
            <a:r>
              <a:rPr lang="en-GB" sz="4200" dirty="0" smtClean="0"/>
              <a:t>, </a:t>
            </a:r>
            <a:r>
              <a:rPr lang="en-GB" sz="4200" dirty="0" err="1" smtClean="0"/>
              <a:t>Vol</a:t>
            </a:r>
            <a:r>
              <a:rPr lang="en-GB" sz="4200" dirty="0" smtClean="0"/>
              <a:t> 43. pp. 577-590.</a:t>
            </a:r>
            <a:endParaRPr lang="sr-Latn-CS" sz="4200" dirty="0" smtClean="0"/>
          </a:p>
          <a:p>
            <a:pPr>
              <a:buNone/>
            </a:pPr>
            <a:r>
              <a:rPr lang="en-US" sz="4200" dirty="0" smtClean="0"/>
              <a:t>3.	</a:t>
            </a:r>
            <a:r>
              <a:rPr lang="en-US" sz="4200" dirty="0" err="1" smtClean="0"/>
              <a:t>Hammad</a:t>
            </a:r>
            <a:r>
              <a:rPr lang="en-US" sz="4200" dirty="0" smtClean="0"/>
              <a:t>, F. and Abu-</a:t>
            </a:r>
            <a:r>
              <a:rPr lang="en-US" sz="4200" dirty="0" err="1" smtClean="0"/>
              <a:t>Hiljeh</a:t>
            </a:r>
            <a:r>
              <a:rPr lang="en-US" sz="4200" dirty="0" smtClean="0"/>
              <a:t>, B., 2010. The energy saving potential of using dynamic external </a:t>
            </a:r>
            <a:r>
              <a:rPr lang="en-US" sz="4200" dirty="0" err="1" smtClean="0"/>
              <a:t>louvres</a:t>
            </a:r>
            <a:r>
              <a:rPr lang="en-US" sz="4200" dirty="0" smtClean="0"/>
              <a:t> in an office building. </a:t>
            </a:r>
            <a:r>
              <a:rPr lang="en-US" sz="4200" i="1" dirty="0" smtClean="0"/>
              <a:t>Energy and Buildings, </a:t>
            </a:r>
            <a:r>
              <a:rPr lang="en-US" sz="4200" dirty="0" err="1" smtClean="0"/>
              <a:t>Vol</a:t>
            </a:r>
            <a:r>
              <a:rPr lang="en-US" sz="4200" dirty="0" smtClean="0"/>
              <a:t> 42 Issue 10. pp. 8.</a:t>
            </a:r>
            <a:endParaRPr lang="sr-Latn-CS" sz="4200" dirty="0" smtClean="0"/>
          </a:p>
          <a:p>
            <a:pPr>
              <a:buNone/>
            </a:pPr>
            <a:r>
              <a:rPr lang="en-US" sz="4200" dirty="0" smtClean="0"/>
              <a:t>4.	</a:t>
            </a:r>
            <a:r>
              <a:rPr lang="en-US" sz="4200" dirty="0" err="1" smtClean="0"/>
              <a:t>Loonen</a:t>
            </a:r>
            <a:r>
              <a:rPr lang="en-US" sz="4200" dirty="0" smtClean="0"/>
              <a:t>, R.C.G.M., Rico-Martinez, J.M., </a:t>
            </a:r>
            <a:r>
              <a:rPr lang="en-US" sz="4200" dirty="0" err="1" smtClean="0"/>
              <a:t>Favoino</a:t>
            </a:r>
            <a:r>
              <a:rPr lang="en-US" sz="4200" dirty="0" smtClean="0"/>
              <a:t>, F., </a:t>
            </a:r>
            <a:r>
              <a:rPr lang="en-US" sz="4200" dirty="0" err="1" smtClean="0"/>
              <a:t>Brzezicki</a:t>
            </a:r>
            <a:r>
              <a:rPr lang="en-US" sz="4200" dirty="0" smtClean="0"/>
              <a:t>, M., </a:t>
            </a:r>
            <a:r>
              <a:rPr lang="en-US" sz="4200" dirty="0" err="1" smtClean="0"/>
              <a:t>Menezo</a:t>
            </a:r>
            <a:r>
              <a:rPr lang="en-US" sz="4200" dirty="0" smtClean="0"/>
              <a:t>, C., La </a:t>
            </a:r>
            <a:r>
              <a:rPr lang="en-US" sz="4200" dirty="0" err="1" smtClean="0"/>
              <a:t>Ferla</a:t>
            </a:r>
            <a:r>
              <a:rPr lang="en-US" sz="4200" dirty="0" smtClean="0"/>
              <a:t>, G., &amp; </a:t>
            </a:r>
            <a:r>
              <a:rPr lang="en-US" sz="4200" dirty="0" err="1" smtClean="0"/>
              <a:t>Aelenei</a:t>
            </a:r>
            <a:r>
              <a:rPr lang="en-US" sz="4200" dirty="0" smtClean="0"/>
              <a:t>, L. ,2015. Design for façade adaptability – Towards a unified and systematic characterization. </a:t>
            </a:r>
            <a:r>
              <a:rPr lang="en-US" sz="4200" i="1" dirty="0" smtClean="0"/>
              <a:t>Proceedings of the 10th Conference on Advanced Building Skins, </a:t>
            </a:r>
            <a:r>
              <a:rPr lang="en-US" sz="4200" dirty="0" smtClean="0"/>
              <a:t>Bern, Switzerland,</a:t>
            </a:r>
            <a:r>
              <a:rPr lang="en-US" sz="4200" i="1" dirty="0" smtClean="0"/>
              <a:t> </a:t>
            </a:r>
            <a:r>
              <a:rPr lang="en-US" sz="4200" dirty="0" smtClean="0"/>
              <a:t>pp.1284-1294.</a:t>
            </a:r>
            <a:endParaRPr lang="sr-Latn-CS" sz="4200" dirty="0" smtClean="0"/>
          </a:p>
          <a:p>
            <a:pPr>
              <a:buNone/>
            </a:pPr>
            <a:r>
              <a:rPr lang="en-US" sz="4200" dirty="0" smtClean="0"/>
              <a:t>5.	Lopez, M., Rubio, R., Martin, S. and </a:t>
            </a:r>
            <a:r>
              <a:rPr lang="en-US" sz="4200" dirty="0" err="1" smtClean="0"/>
              <a:t>Croxford</a:t>
            </a:r>
            <a:r>
              <a:rPr lang="en-US" sz="4200" dirty="0" smtClean="0"/>
              <a:t>, B., 2017. How plants inspire façades. From plants to architecture: </a:t>
            </a:r>
            <a:r>
              <a:rPr lang="en-US" sz="4200" dirty="0" err="1" smtClean="0"/>
              <a:t>Biomimetic</a:t>
            </a:r>
            <a:r>
              <a:rPr lang="en-US" sz="4200" dirty="0" smtClean="0"/>
              <a:t> principles for the development of adaptive architectural envelopes. </a:t>
            </a:r>
            <a:r>
              <a:rPr lang="en-US" sz="4200" i="1" dirty="0" smtClean="0"/>
              <a:t>Renewable and Sustainable Energy Reviews, </a:t>
            </a:r>
            <a:r>
              <a:rPr lang="en-US" sz="4200" dirty="0" err="1" smtClean="0"/>
              <a:t>Vol</a:t>
            </a:r>
            <a:r>
              <a:rPr lang="en-US" sz="4200" dirty="0" smtClean="0"/>
              <a:t> 67. pp. 692-703.</a:t>
            </a:r>
            <a:endParaRPr lang="sr-Latn-CS" sz="4200" dirty="0" smtClean="0"/>
          </a:p>
          <a:p>
            <a:pPr>
              <a:buNone/>
            </a:pPr>
            <a:r>
              <a:rPr lang="en-US" sz="4200" dirty="0" smtClean="0"/>
              <a:t>6.</a:t>
            </a:r>
            <a:r>
              <a:rPr lang="en-US" sz="4200" b="1" dirty="0" smtClean="0"/>
              <a:t>	</a:t>
            </a:r>
            <a:r>
              <a:rPr lang="en-US" sz="4200" dirty="0" err="1" smtClean="0"/>
              <a:t>Nady</a:t>
            </a:r>
            <a:r>
              <a:rPr lang="en-US" sz="4200" dirty="0" smtClean="0"/>
              <a:t>, R., 2016. Dynamic Facades Environmental Control Systems for Sustainable Design. </a:t>
            </a:r>
            <a:r>
              <a:rPr lang="en-GB" sz="4200" i="1" dirty="0" smtClean="0"/>
              <a:t>Proceedings of the</a:t>
            </a:r>
            <a:r>
              <a:rPr lang="en-GB" sz="4200" dirty="0" smtClean="0"/>
              <a:t> </a:t>
            </a:r>
            <a:r>
              <a:rPr lang="en-US" sz="4200" i="1" dirty="0" smtClean="0"/>
              <a:t>First International Conference on New Trends for Sustainable Energy, </a:t>
            </a:r>
            <a:r>
              <a:rPr lang="en-US" sz="4200" dirty="0" smtClean="0"/>
              <a:t>Alexandria, Egypt. pp. 118-127.</a:t>
            </a:r>
            <a:endParaRPr lang="sr-Latn-CS" sz="4200" dirty="0" smtClean="0"/>
          </a:p>
          <a:p>
            <a:pPr>
              <a:buNone/>
            </a:pPr>
            <a:r>
              <a:rPr lang="en-US" sz="4200" dirty="0" smtClean="0"/>
              <a:t>7.	</a:t>
            </a:r>
            <a:r>
              <a:rPr lang="en-US" sz="4200" dirty="0" err="1" smtClean="0"/>
              <a:t>Ogwezi</a:t>
            </a:r>
            <a:r>
              <a:rPr lang="en-US" sz="4200" dirty="0" smtClean="0"/>
              <a:t>, B., </a:t>
            </a:r>
            <a:r>
              <a:rPr lang="en-US" sz="4200" dirty="0" err="1" smtClean="0"/>
              <a:t>Bonser</a:t>
            </a:r>
            <a:r>
              <a:rPr lang="en-US" sz="4200" dirty="0" smtClean="0"/>
              <a:t>, R., Cook, G. and </a:t>
            </a:r>
            <a:r>
              <a:rPr lang="en-US" sz="4200" dirty="0" err="1" smtClean="0"/>
              <a:t>Sakula</a:t>
            </a:r>
            <a:r>
              <a:rPr lang="en-US" sz="4200" dirty="0" smtClean="0"/>
              <a:t>, J., 2011.</a:t>
            </a:r>
            <a:r>
              <a:rPr lang="en-US" sz="4200" b="1" dirty="0" smtClean="0"/>
              <a:t> </a:t>
            </a:r>
            <a:r>
              <a:rPr lang="sr-Latn-CS" sz="4200" dirty="0" smtClean="0"/>
              <a:t>Multifunctional, Adaptable Facades. </a:t>
            </a:r>
            <a:r>
              <a:rPr lang="en-GB" sz="4200" i="1" dirty="0" smtClean="0"/>
              <a:t>Proceedings of the </a:t>
            </a:r>
            <a:r>
              <a:rPr lang="sr-Latn-CS" sz="4200" i="1" dirty="0" smtClean="0"/>
              <a:t>TSBE EngD Conference</a:t>
            </a:r>
            <a:r>
              <a:rPr lang="sr-Latn-CS" sz="4200" b="1" i="1" dirty="0" smtClean="0"/>
              <a:t>, </a:t>
            </a:r>
            <a:r>
              <a:rPr lang="sr-Latn-CS" sz="4200" dirty="0" smtClean="0"/>
              <a:t>University of Reading, Whiteknights, UK.</a:t>
            </a:r>
          </a:p>
          <a:p>
            <a:pPr>
              <a:buNone/>
            </a:pPr>
            <a:r>
              <a:rPr lang="en-US" sz="4200" dirty="0" smtClean="0"/>
              <a:t>8.	</a:t>
            </a:r>
            <a:r>
              <a:rPr lang="en-US" sz="4200" dirty="0" err="1" smtClean="0"/>
              <a:t>Persiani</a:t>
            </a:r>
            <a:r>
              <a:rPr lang="en-US" sz="4200" dirty="0" smtClean="0"/>
              <a:t>, S., </a:t>
            </a:r>
            <a:r>
              <a:rPr lang="en-US" sz="4200" dirty="0" err="1" smtClean="0"/>
              <a:t>Battisti</a:t>
            </a:r>
            <a:r>
              <a:rPr lang="en-US" sz="4200" dirty="0" smtClean="0"/>
              <a:t>, A. and Wolf, T., 2016. </a:t>
            </a:r>
            <a:r>
              <a:rPr lang="en-US" sz="4200" dirty="0" err="1" smtClean="0"/>
              <a:t>Autoreactive</a:t>
            </a:r>
            <a:r>
              <a:rPr lang="en-US" sz="4200" dirty="0" smtClean="0"/>
              <a:t> architectural facades – discussing unpowered kinetic building skins and the method of evolutionary optimization, </a:t>
            </a:r>
            <a:r>
              <a:rPr lang="en-GB" sz="4200" i="1" dirty="0" smtClean="0"/>
              <a:t>Proceedings of the </a:t>
            </a:r>
            <a:r>
              <a:rPr lang="en-US" sz="4200" i="1" dirty="0" smtClean="0"/>
              <a:t>11th Conference on Adaptive Building Skins, </a:t>
            </a:r>
            <a:r>
              <a:rPr lang="en-US" sz="4200" dirty="0" smtClean="0"/>
              <a:t>Bern, Switzerland</a:t>
            </a:r>
            <a:endParaRPr lang="sr-Latn-CS" sz="4200" dirty="0" smtClean="0"/>
          </a:p>
          <a:p>
            <a:pPr>
              <a:buNone/>
            </a:pPr>
            <a:r>
              <a:rPr lang="en-US" sz="4200" dirty="0" smtClean="0"/>
              <a:t>9.	Premier, A., 2012. Dynamic Facades and Smart Technologies for Building Envelope Requalification. </a:t>
            </a:r>
            <a:r>
              <a:rPr lang="en-US" sz="4200" i="1" dirty="0" smtClean="0"/>
              <a:t>Screen City</a:t>
            </a:r>
            <a:r>
              <a:rPr lang="en-US" sz="4200" dirty="0" smtClean="0"/>
              <a:t>, Issue 01. pp. 65-69. </a:t>
            </a:r>
            <a:endParaRPr lang="sr-Latn-CS" sz="4200" dirty="0" smtClean="0"/>
          </a:p>
          <a:p>
            <a:pPr>
              <a:buNone/>
            </a:pPr>
            <a:r>
              <a:rPr lang="en-US" sz="4200" dirty="0" smtClean="0"/>
              <a:t>10.	Romano, R., </a:t>
            </a:r>
            <a:r>
              <a:rPr lang="en-US" sz="4200" dirty="0" err="1" smtClean="0"/>
              <a:t>Aelenei</a:t>
            </a:r>
            <a:r>
              <a:rPr lang="en-US" sz="4200" dirty="0" smtClean="0"/>
              <a:t>, L., </a:t>
            </a:r>
            <a:r>
              <a:rPr lang="en-US" sz="4200" dirty="0" err="1" smtClean="0"/>
              <a:t>Aelenei</a:t>
            </a:r>
            <a:r>
              <a:rPr lang="en-US" sz="4200" dirty="0" smtClean="0"/>
              <a:t>, D. and </a:t>
            </a:r>
            <a:r>
              <a:rPr lang="en-US" sz="4200" dirty="0" err="1" smtClean="0"/>
              <a:t>Mazzucchelli</a:t>
            </a:r>
            <a:r>
              <a:rPr lang="en-US" sz="4200" dirty="0" smtClean="0"/>
              <a:t>, E.S., 2018. What is an Adaptive Façade? Analysis of Recent Terms and Definitions from an International Perspective. </a:t>
            </a:r>
            <a:r>
              <a:rPr lang="en-US" sz="4200" i="1" dirty="0" smtClean="0"/>
              <a:t>Journal of Facade Design and Engineering, </a:t>
            </a:r>
            <a:r>
              <a:rPr lang="en-US" sz="4200" dirty="0" err="1" smtClean="0"/>
              <a:t>Vol</a:t>
            </a:r>
            <a:r>
              <a:rPr lang="en-US" sz="4200" dirty="0" smtClean="0"/>
              <a:t> 15 Number 3. pp. 65-76</a:t>
            </a:r>
            <a:endParaRPr lang="sr-Latn-CS" sz="4200" dirty="0" smtClean="0"/>
          </a:p>
          <a:p>
            <a:pPr>
              <a:buNone/>
            </a:pPr>
            <a:r>
              <a:rPr lang="en-US" sz="4200" dirty="0" smtClean="0"/>
              <a:t>11.	 Ron, R., 2012. Exploration of Eco-Kinetic Systems in Architecture </a:t>
            </a:r>
            <a:r>
              <a:rPr lang="en-US" sz="4200" i="1" dirty="0" smtClean="0"/>
              <a:t>Development of dynamic interactive building elements. Human-Computer Interaction, </a:t>
            </a:r>
            <a:r>
              <a:rPr lang="en-US" sz="4200" dirty="0" err="1" smtClean="0"/>
              <a:t>Vol</a:t>
            </a:r>
            <a:r>
              <a:rPr lang="en-US" sz="4200" dirty="0" smtClean="0"/>
              <a:t> 2. pp. 381-390.</a:t>
            </a:r>
            <a:endParaRPr lang="sr-Latn-CS" sz="4200" dirty="0" smtClean="0"/>
          </a:p>
          <a:p>
            <a:pPr>
              <a:buNone/>
            </a:pPr>
            <a:r>
              <a:rPr lang="en-US" sz="4200" dirty="0" smtClean="0"/>
              <a:t>12.	</a:t>
            </a:r>
            <a:r>
              <a:rPr lang="en-US" sz="4200" dirty="0" err="1" smtClean="0"/>
              <a:t>Sharaidin</a:t>
            </a:r>
            <a:r>
              <a:rPr lang="en-US" sz="4200" dirty="0" smtClean="0"/>
              <a:t>, K.H., 2014. Kinetic Facades: Towards design for Environmental Performance. (Unpublished doctoral dissertation), RMIT University, Melbourne, Australia.</a:t>
            </a:r>
            <a:endParaRPr lang="sr-Latn-CS" sz="4200" dirty="0" smtClean="0"/>
          </a:p>
          <a:p>
            <a:endParaRPr lang="sr-Latn-CS" dirty="0"/>
          </a:p>
        </p:txBody>
      </p:sp>
      <p:sp>
        <p:nvSpPr>
          <p:cNvPr id="3" name="Title 2"/>
          <p:cNvSpPr>
            <a:spLocks noGrp="1"/>
          </p:cNvSpPr>
          <p:nvPr>
            <p:ph type="title"/>
          </p:nvPr>
        </p:nvSpPr>
        <p:spPr>
          <a:xfrm>
            <a:off x="628650" y="1012057"/>
            <a:ext cx="7886700" cy="725303"/>
          </a:xfrm>
        </p:spPr>
        <p:txBody>
          <a:bodyPr>
            <a:normAutofit fontScale="90000"/>
          </a:bodyPr>
          <a:lstStyle/>
          <a:p>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sr-Latn-RS" sz="3200" b="1" cap="all" dirty="0" smtClean="0"/>
              <a:t/>
            </a:r>
            <a:br>
              <a:rPr lang="sr-Latn-RS" sz="3200" b="1" cap="all" dirty="0" smtClean="0"/>
            </a:br>
            <a:r>
              <a:rPr lang="en-US" sz="3100" b="1" cap="all" dirty="0" smtClean="0"/>
              <a:t>References </a:t>
            </a:r>
            <a:r>
              <a:rPr lang="sr-Latn-CS" sz="3200" b="1" cap="all" dirty="0" smtClean="0"/>
              <a:t/>
            </a:r>
            <a:br>
              <a:rPr lang="sr-Latn-CS" sz="3200" b="1" cap="all" dirty="0" smtClean="0"/>
            </a:br>
            <a:r>
              <a:rPr lang="sr-Latn-CS" sz="2800" b="1" cap="all" dirty="0" smtClean="0"/>
              <a:t/>
            </a:r>
            <a:br>
              <a:rPr lang="sr-Latn-CS" sz="2800" b="1" cap="all" dirty="0" smtClean="0"/>
            </a:b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609630"/>
            <a:ext cx="7886700" cy="1325563"/>
          </a:xfrm>
        </p:spPr>
        <p:txBody>
          <a:bodyPr>
            <a:normAutofit fontScale="90000"/>
          </a:bodyPr>
          <a:lstStyle/>
          <a:p>
            <a:pPr algn="ctr"/>
            <a:r>
              <a:rPr lang="sr-Latn-RS" sz="3200" b="1" cap="all" dirty="0" smtClean="0"/>
              <a:t/>
            </a:r>
            <a:br>
              <a:rPr lang="sr-Latn-RS" sz="3200" b="1" cap="all" dirty="0" smtClean="0"/>
            </a:br>
            <a:r>
              <a:rPr lang="sr-Latn-RS" sz="3200" b="1" cap="all" dirty="0" smtClean="0"/>
              <a:t/>
            </a:r>
            <a:br>
              <a:rPr lang="sr-Latn-RS" sz="3200" b="1" cap="all" dirty="0" smtClean="0"/>
            </a:br>
            <a:r>
              <a:rPr lang="sr-Latn-RS" sz="3100" b="1" cap="all" dirty="0" smtClean="0"/>
              <a:t>THANK YOU FOR YOUR ATTENTION!</a:t>
            </a:r>
            <a:r>
              <a:rPr lang="sr-Latn-CS" sz="2800" b="1" cap="all" dirty="0" smtClean="0"/>
              <a:t/>
            </a:r>
            <a:br>
              <a:rPr lang="sr-Latn-CS" sz="2800" b="1" cap="all" dirty="0" smtClean="0"/>
            </a:br>
            <a:r>
              <a:rPr lang="sr-Latn-CS" sz="3200" b="1" cap="all" dirty="0" smtClean="0"/>
              <a:t/>
            </a:r>
            <a:br>
              <a:rPr lang="sr-Latn-CS" sz="3200" b="1" cap="all"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393882"/>
          </a:xfrm>
        </p:spPr>
        <p:txBody>
          <a:bodyPr>
            <a:normAutofit lnSpcReduction="10000"/>
          </a:bodyPr>
          <a:lstStyle/>
          <a:p>
            <a:r>
              <a:rPr lang="en-GB" sz="2000" dirty="0" smtClean="0"/>
              <a:t>A building provides </a:t>
            </a:r>
            <a:r>
              <a:rPr lang="en-GB" sz="2000" b="1" dirty="0" smtClean="0"/>
              <a:t>protection</a:t>
            </a:r>
            <a:r>
              <a:rPr lang="en-GB" sz="2000" dirty="0" smtClean="0"/>
              <a:t> to the users of the space from external influences, while </a:t>
            </a:r>
            <a:r>
              <a:rPr lang="en-GB" sz="2000" b="1" dirty="0" smtClean="0"/>
              <a:t>the </a:t>
            </a:r>
            <a:r>
              <a:rPr lang="en-GB" sz="2000" b="1" u="sng" dirty="0" smtClean="0"/>
              <a:t>building envelope </a:t>
            </a:r>
            <a:r>
              <a:rPr lang="en-GB" sz="2000" dirty="0" smtClean="0"/>
              <a:t>is one of the primary subsystems that can be designed to attain an appropriate level of energy efficiency and comfort within the building.</a:t>
            </a:r>
            <a:endParaRPr lang="sr-Latn-RS" sz="2000" dirty="0" smtClean="0"/>
          </a:p>
          <a:p>
            <a:r>
              <a:rPr lang="en-GB" sz="2000" dirty="0" smtClean="0"/>
              <a:t>Structures are affected by numerous natural and created factors that are not static, but </a:t>
            </a:r>
            <a:r>
              <a:rPr lang="en-GB" sz="2000" b="1" u="sng" dirty="0" smtClean="0"/>
              <a:t>dynamic</a:t>
            </a:r>
            <a:r>
              <a:rPr lang="en-GB" sz="2000" dirty="0" smtClean="0"/>
              <a:t>. Therefore, it is important to improve the facilities so that they can </a:t>
            </a:r>
            <a:r>
              <a:rPr lang="en-GB" sz="2000" b="1" dirty="0" smtClean="0"/>
              <a:t>adapt</a:t>
            </a:r>
            <a:r>
              <a:rPr lang="en-GB" sz="2000" dirty="0" smtClean="0"/>
              <a:t> to changes in different conditions. </a:t>
            </a:r>
            <a:endParaRPr lang="sr-Latn-RS" sz="2000" dirty="0" smtClean="0"/>
          </a:p>
          <a:p>
            <a:r>
              <a:rPr lang="en-GB" sz="2000" dirty="0" smtClean="0"/>
              <a:t>‘</a:t>
            </a:r>
            <a:r>
              <a:rPr lang="en-GB" sz="2000" b="1" u="sng" dirty="0" smtClean="0"/>
              <a:t>Adaptive façades</a:t>
            </a:r>
            <a:r>
              <a:rPr lang="en-GB" sz="2000" dirty="0" smtClean="0"/>
              <a:t>, in particular, consist of multifunctional, highly adaptive systems, in which the physical separator between the interior and exterior space is able to change its functions, features, or behaviour over time in response to transient performance requirements and boundary conditions, with the aim of improving the overall building performances [4].‘ </a:t>
            </a:r>
            <a:endParaRPr lang="sr-Latn-CS" sz="2000" dirty="0"/>
          </a:p>
        </p:txBody>
      </p:sp>
      <p:sp>
        <p:nvSpPr>
          <p:cNvPr id="3" name="Title 2"/>
          <p:cNvSpPr>
            <a:spLocks noGrp="1"/>
          </p:cNvSpPr>
          <p:nvPr>
            <p:ph type="title"/>
          </p:nvPr>
        </p:nvSpPr>
        <p:spPr>
          <a:xfrm>
            <a:off x="628650" y="1012057"/>
            <a:ext cx="7886700" cy="755783"/>
          </a:xfrm>
        </p:spPr>
        <p:txBody>
          <a:bodyPr>
            <a:normAutofit fontScale="90000"/>
          </a:bodyPr>
          <a:lstStyle/>
          <a:p>
            <a:r>
              <a:rPr lang="en-US" sz="3600" b="1" cap="all" dirty="0" smtClean="0"/>
              <a:t>1. INTRODUCTION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393882"/>
          </a:xfrm>
        </p:spPr>
        <p:txBody>
          <a:bodyPr>
            <a:normAutofit lnSpcReduction="10000"/>
          </a:bodyPr>
          <a:lstStyle/>
          <a:p>
            <a:r>
              <a:rPr lang="en-GB" sz="2000" dirty="0" smtClean="0"/>
              <a:t>In 1970, </a:t>
            </a:r>
            <a:r>
              <a:rPr lang="en-GB" sz="2000" dirty="0" err="1" smtClean="0"/>
              <a:t>Zuk</a:t>
            </a:r>
            <a:r>
              <a:rPr lang="en-GB" sz="2000" dirty="0" smtClean="0"/>
              <a:t> and Clark defined </a:t>
            </a:r>
            <a:r>
              <a:rPr lang="en-GB" sz="2000" b="1" u="sng" dirty="0" smtClean="0"/>
              <a:t>kinetic architecture </a:t>
            </a:r>
            <a:r>
              <a:rPr lang="en-GB" sz="2000" dirty="0" smtClean="0"/>
              <a:t>as an architectural form that can be inherently displaceable, deformable, expandable, or capable of movement. To elaborate, a </a:t>
            </a:r>
            <a:r>
              <a:rPr lang="en-GB" sz="2000" b="1" u="sng" dirty="0" smtClean="0"/>
              <a:t>kinetic façade </a:t>
            </a:r>
            <a:r>
              <a:rPr lang="en-GB" sz="2000" dirty="0" smtClean="0"/>
              <a:t>is a technological system in which there is a certain kind of motion and that is able to guarantee variable locations or mobility and/or variable geometry to all or one of its parts [10].</a:t>
            </a:r>
            <a:endParaRPr lang="sr-Latn-RS" sz="2000" dirty="0" smtClean="0"/>
          </a:p>
          <a:p>
            <a:r>
              <a:rPr lang="en-GB" sz="2000" b="1" u="sng" dirty="0" smtClean="0"/>
              <a:t>Kinetic facades </a:t>
            </a:r>
            <a:r>
              <a:rPr lang="en-GB" sz="2000" dirty="0" smtClean="0"/>
              <a:t>are adaptable, responsive to natural and created influences by providing optimal building performance and user comfort.</a:t>
            </a:r>
            <a:endParaRPr lang="sr-Latn-RS" sz="2000" dirty="0" smtClean="0"/>
          </a:p>
          <a:p>
            <a:r>
              <a:rPr lang="en-GB" sz="2000" dirty="0" smtClean="0"/>
              <a:t> The paper explains in more detail the concept of kinetic facades, as well as various design parameters that achieve the sustainability of a building and user comfort. </a:t>
            </a:r>
            <a:endParaRPr lang="sr-Latn-RS" sz="2000" dirty="0" smtClean="0"/>
          </a:p>
          <a:p>
            <a:r>
              <a:rPr lang="en-US" sz="2000" b="1" u="sng" dirty="0" smtClean="0"/>
              <a:t>The aim of this paper </a:t>
            </a:r>
            <a:r>
              <a:rPr lang="en-US" sz="2000" dirty="0" smtClean="0"/>
              <a:t>is to present the advantages and significance of the application of modern design methods in architecture through the example of adaptive facades</a:t>
            </a:r>
            <a:endParaRPr lang="sr-Latn-CS" sz="2000" dirty="0" smtClean="0"/>
          </a:p>
          <a:p>
            <a:endParaRPr lang="sr-Latn-CS" sz="2000" dirty="0"/>
          </a:p>
        </p:txBody>
      </p:sp>
      <p:sp>
        <p:nvSpPr>
          <p:cNvPr id="3" name="Title 2"/>
          <p:cNvSpPr>
            <a:spLocks noGrp="1"/>
          </p:cNvSpPr>
          <p:nvPr>
            <p:ph type="title"/>
          </p:nvPr>
        </p:nvSpPr>
        <p:spPr>
          <a:xfrm>
            <a:off x="628650" y="1012057"/>
            <a:ext cx="7886700" cy="755783"/>
          </a:xfrm>
        </p:spPr>
        <p:txBody>
          <a:bodyPr>
            <a:normAutofit fontScale="90000"/>
          </a:bodyPr>
          <a:lstStyle/>
          <a:p>
            <a:r>
              <a:rPr lang="en-US" sz="3600" b="1" cap="all" dirty="0" smtClean="0"/>
              <a:t>1. INTRODUCTION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393882"/>
          </a:xfrm>
        </p:spPr>
        <p:txBody>
          <a:bodyPr>
            <a:normAutofit/>
          </a:bodyPr>
          <a:lstStyle/>
          <a:p>
            <a:r>
              <a:rPr lang="sr-Latn-RS" sz="2100" dirty="0" smtClean="0"/>
              <a:t>A</a:t>
            </a:r>
            <a:r>
              <a:rPr lang="en-GB" sz="2100" dirty="0" err="1" smtClean="0"/>
              <a:t>daptive</a:t>
            </a:r>
            <a:r>
              <a:rPr lang="en-GB" sz="2100" dirty="0" smtClean="0"/>
              <a:t> </a:t>
            </a:r>
            <a:r>
              <a:rPr lang="en-GB" sz="2100" dirty="0" smtClean="0"/>
              <a:t>facades</a:t>
            </a:r>
            <a:r>
              <a:rPr lang="en-GB" sz="2100" dirty="0" smtClean="0"/>
              <a:t> </a:t>
            </a:r>
            <a:r>
              <a:rPr lang="en-GB" sz="2100" dirty="0" smtClean="0"/>
              <a:t>represent a new generation of cladding systems aimed at reducing the energy consumption of buildings, as well as improving the comfort and sustainability of cities. </a:t>
            </a:r>
            <a:endParaRPr lang="sr-Latn-RS" sz="2100" dirty="0" smtClean="0"/>
          </a:p>
          <a:p>
            <a:r>
              <a:rPr lang="en-GB" sz="2100" dirty="0" smtClean="0"/>
              <a:t>This </a:t>
            </a:r>
            <a:r>
              <a:rPr lang="en-GB" sz="2100" dirty="0" smtClean="0"/>
              <a:t>is achieved owing to their ability to change their </a:t>
            </a:r>
            <a:r>
              <a:rPr lang="en-GB" sz="2100" dirty="0" err="1" smtClean="0"/>
              <a:t>behavior</a:t>
            </a:r>
            <a:r>
              <a:rPr lang="en-GB" sz="2100" dirty="0" smtClean="0"/>
              <a:t> in real time in accordance with internal and external parameters, using systems, components and materials. </a:t>
            </a:r>
            <a:endParaRPr lang="sr-Latn-RS" sz="2100" dirty="0" smtClean="0"/>
          </a:p>
          <a:p>
            <a:r>
              <a:rPr lang="en-GB" sz="2100" dirty="0" smtClean="0"/>
              <a:t>In </a:t>
            </a:r>
            <a:r>
              <a:rPr lang="en-GB" sz="2100" dirty="0" smtClean="0"/>
              <a:t>this way, the building becomes a dynamic system that adapts to the context of the environment in order to achieve an energy balance for smooth functioning, almost </a:t>
            </a:r>
            <a:r>
              <a:rPr lang="en-GB" sz="2100" b="1" u="sng" dirty="0" smtClean="0"/>
              <a:t>like a living organism.</a:t>
            </a:r>
            <a:endParaRPr lang="sr-Latn-CS" sz="2100" b="1" u="sng" dirty="0"/>
          </a:p>
        </p:txBody>
      </p:sp>
      <p:sp>
        <p:nvSpPr>
          <p:cNvPr id="3" name="Title 2"/>
          <p:cNvSpPr>
            <a:spLocks noGrp="1"/>
          </p:cNvSpPr>
          <p:nvPr>
            <p:ph type="title"/>
          </p:nvPr>
        </p:nvSpPr>
        <p:spPr>
          <a:xfrm>
            <a:off x="628650" y="1012057"/>
            <a:ext cx="7886700" cy="740543"/>
          </a:xfrm>
        </p:spPr>
        <p:txBody>
          <a:bodyPr>
            <a:normAutofit fontScale="90000"/>
          </a:bodyPr>
          <a:lstStyle/>
          <a:p>
            <a:r>
              <a:rPr lang="sr-Latn-RS" sz="3600" b="1" cap="all" dirty="0" smtClean="0"/>
              <a:t/>
            </a:r>
            <a:br>
              <a:rPr lang="sr-Latn-RS" sz="3600" b="1" cap="all" dirty="0" smtClean="0"/>
            </a:br>
            <a:r>
              <a:rPr lang="en-US" sz="3600" b="1" cap="all" dirty="0" smtClean="0"/>
              <a:t>2. ADAPTIVE </a:t>
            </a:r>
            <a:r>
              <a:rPr lang="en-US" sz="3600" b="1" cap="all" dirty="0" err="1" smtClean="0"/>
              <a:t>FAcADEs</a:t>
            </a: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297680"/>
          </a:xfrm>
        </p:spPr>
        <p:txBody>
          <a:bodyPr>
            <a:normAutofit/>
          </a:bodyPr>
          <a:lstStyle/>
          <a:p>
            <a:r>
              <a:rPr lang="en-GB" sz="2100" b="1" u="sng" dirty="0" smtClean="0"/>
              <a:t>The term kinetic </a:t>
            </a:r>
            <a:r>
              <a:rPr lang="en-GB" sz="2100" dirty="0" smtClean="0"/>
              <a:t>originates from the Greek word kinesis, indicating motion, movement or the act of moving. </a:t>
            </a:r>
            <a:endParaRPr lang="sr-Latn-RS" sz="2100" dirty="0" smtClean="0"/>
          </a:p>
          <a:p>
            <a:r>
              <a:rPr lang="en-GB" sz="2100" b="1" u="sng" dirty="0" smtClean="0"/>
              <a:t>Kinetic </a:t>
            </a:r>
            <a:r>
              <a:rPr lang="en-GB" sz="2100" b="1" u="sng" dirty="0" smtClean="0"/>
              <a:t>architecture </a:t>
            </a:r>
            <a:r>
              <a:rPr lang="en-GB" sz="2100" dirty="0" smtClean="0"/>
              <a:t>refers to the integration of a certain degree of movement within the structural design. Kinetic architecture can be defined as structures or parts of structures of variable mobility, location or geometry [11]. </a:t>
            </a:r>
            <a:endParaRPr lang="sr-Latn-RS" sz="2100" dirty="0" smtClean="0"/>
          </a:p>
          <a:p>
            <a:r>
              <a:rPr lang="en-GB" sz="2100" b="1" u="sng" dirty="0" smtClean="0"/>
              <a:t>Dynamic </a:t>
            </a:r>
            <a:r>
              <a:rPr lang="en-GB" sz="2100" b="1" u="sng" dirty="0" smtClean="0"/>
              <a:t>facades </a:t>
            </a:r>
            <a:r>
              <a:rPr lang="en-GB" sz="2100" dirty="0" smtClean="0"/>
              <a:t>are ‘facades with the ability to respond to their environment by either typological change of material properties that alter the overall form or local alteration by regulating their energy consumption to reflect the environmental conditions that surrounds it’ [6].</a:t>
            </a:r>
            <a:endParaRPr lang="sr-Latn-RS" sz="2100" dirty="0" smtClean="0"/>
          </a:p>
          <a:p>
            <a:endParaRPr lang="sr-Latn-RS" sz="2100" dirty="0" smtClean="0"/>
          </a:p>
          <a:p>
            <a:endParaRPr lang="sr-Latn-CS" dirty="0"/>
          </a:p>
        </p:txBody>
      </p:sp>
      <p:sp>
        <p:nvSpPr>
          <p:cNvPr id="3" name="Title 2"/>
          <p:cNvSpPr>
            <a:spLocks noGrp="1"/>
          </p:cNvSpPr>
          <p:nvPr>
            <p:ph type="title"/>
          </p:nvPr>
        </p:nvSpPr>
        <p:spPr>
          <a:xfrm>
            <a:off x="628650" y="1012057"/>
            <a:ext cx="7886700" cy="69482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3100" b="1" dirty="0" smtClean="0"/>
              <a:t>2.1</a:t>
            </a:r>
            <a:r>
              <a:rPr lang="en-US" sz="3100" b="1" dirty="0" smtClean="0"/>
              <a:t>. The notion and concept of kinetic (dynamic) facades</a:t>
            </a: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4815839"/>
          </a:xfrm>
        </p:spPr>
        <p:txBody>
          <a:bodyPr>
            <a:noAutofit/>
          </a:bodyPr>
          <a:lstStyle/>
          <a:p>
            <a:r>
              <a:rPr lang="en-GB" sz="2100" b="1" u="sng" dirty="0" smtClean="0"/>
              <a:t>The </a:t>
            </a:r>
            <a:r>
              <a:rPr lang="en-GB" sz="2100" b="1" u="sng" dirty="0" smtClean="0"/>
              <a:t>concept of kinetic facades </a:t>
            </a:r>
            <a:r>
              <a:rPr lang="en-GB" sz="2100" dirty="0" smtClean="0"/>
              <a:t>is based on movement, i.e. on the geometric transformation in space that affects the change of state, characteristics of materials, physical structure of the facade itself without compromising the overall structural integrity. </a:t>
            </a:r>
            <a:endParaRPr lang="sr-Latn-RS" sz="2100" dirty="0" smtClean="0"/>
          </a:p>
          <a:p>
            <a:r>
              <a:rPr lang="en-GB" sz="2100" b="1" u="sng" dirty="0" smtClean="0"/>
              <a:t>The </a:t>
            </a:r>
            <a:r>
              <a:rPr lang="en-GB" sz="2100" b="1" u="sng" dirty="0" smtClean="0"/>
              <a:t>application of kinetic facades </a:t>
            </a:r>
            <a:r>
              <a:rPr lang="en-GB" sz="2100" dirty="0" smtClean="0"/>
              <a:t>improves the aesthetic qualities of the building, the response of the building to changes in environmental conditions, and performs functions that would be impossible for static facades. </a:t>
            </a:r>
            <a:endParaRPr lang="sr-Latn-RS" sz="2100" dirty="0" smtClean="0"/>
          </a:p>
          <a:p>
            <a:r>
              <a:rPr lang="en-GB" sz="2100" dirty="0" smtClean="0"/>
              <a:t>Thanks </a:t>
            </a:r>
            <a:r>
              <a:rPr lang="en-GB" sz="2100" dirty="0" smtClean="0"/>
              <a:t>to the mobility of these facades, the surface of the building changes so that it creates the effect of ‘skin-like articulation’, which encourages the idea that the building envelope is an active system, and not just a static divider. </a:t>
            </a:r>
            <a:endParaRPr lang="sr-Latn-RS" sz="2100" dirty="0" smtClean="0"/>
          </a:p>
          <a:p>
            <a:r>
              <a:rPr lang="en-GB" sz="2100" dirty="0" smtClean="0"/>
              <a:t>The systems used can regulate the level of lighting, ventilation, i.e. air flow, energy, and even information.</a:t>
            </a:r>
            <a:endParaRPr lang="sr-Latn-RS" sz="2100" dirty="0" smtClean="0"/>
          </a:p>
          <a:p>
            <a:endParaRPr lang="sr-Latn-RS" sz="2100" dirty="0" smtClean="0"/>
          </a:p>
        </p:txBody>
      </p:sp>
      <p:sp>
        <p:nvSpPr>
          <p:cNvPr id="3" name="Title 2"/>
          <p:cNvSpPr>
            <a:spLocks noGrp="1"/>
          </p:cNvSpPr>
          <p:nvPr>
            <p:ph type="title"/>
          </p:nvPr>
        </p:nvSpPr>
        <p:spPr>
          <a:xfrm>
            <a:off x="628650" y="1012057"/>
            <a:ext cx="7886700" cy="69482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3100" b="1" dirty="0" smtClean="0"/>
              <a:t>2.1</a:t>
            </a:r>
            <a:r>
              <a:rPr lang="en-US" sz="3100" b="1" dirty="0" smtClean="0"/>
              <a:t>. The notion and concept of kinetic (dynamic) facades</a:t>
            </a: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5074919"/>
          </a:xfrm>
        </p:spPr>
        <p:txBody>
          <a:bodyPr>
            <a:normAutofit fontScale="92500" lnSpcReduction="10000"/>
          </a:bodyPr>
          <a:lstStyle/>
          <a:p>
            <a:r>
              <a:rPr lang="en-US" sz="2300" dirty="0" smtClean="0"/>
              <a:t>The following are the parameters that should be taken into account when designing facades, each of which has the potential to define the character of the building and affect its overall perception [6</a:t>
            </a:r>
            <a:r>
              <a:rPr lang="en-US" sz="2300" dirty="0" smtClean="0"/>
              <a:t>]:</a:t>
            </a:r>
            <a:endParaRPr lang="sr-Latn-RS" sz="2300" dirty="0" smtClean="0"/>
          </a:p>
          <a:p>
            <a:r>
              <a:rPr lang="en-GB" sz="2300" u="sng" dirty="0" smtClean="0"/>
              <a:t>Sunlight control and natural lighting </a:t>
            </a:r>
            <a:r>
              <a:rPr lang="en-GB" sz="2300" dirty="0" smtClean="0"/>
              <a:t>are very important both because of the thermal comfort of the user and the view, and because of the reduction of the need for artificial lighting. With the help of shading, that is, shading elements that can be integrated into the facade itself, the amount of sunlight can be controlled, which achieves thermal comfort and the appropriate degree of illumination of the space. </a:t>
            </a:r>
            <a:endParaRPr lang="sr-Latn-RS" sz="2300" dirty="0" smtClean="0"/>
          </a:p>
          <a:p>
            <a:r>
              <a:rPr lang="en-GB" sz="2300" dirty="0" smtClean="0"/>
              <a:t>By </a:t>
            </a:r>
            <a:r>
              <a:rPr lang="en-GB" sz="2300" dirty="0" smtClean="0"/>
              <a:t>controlling the shading or natural lighting, it also provides </a:t>
            </a:r>
            <a:r>
              <a:rPr lang="en-GB" sz="2300" u="sng" dirty="0" smtClean="0"/>
              <a:t>the connection with the environment</a:t>
            </a:r>
            <a:r>
              <a:rPr lang="en-GB" sz="2300" dirty="0" smtClean="0"/>
              <a:t>.</a:t>
            </a:r>
            <a:endParaRPr lang="sr-Latn-RS" sz="2300" dirty="0" smtClean="0"/>
          </a:p>
          <a:p>
            <a:r>
              <a:rPr lang="en-GB" sz="2300" dirty="0" smtClean="0"/>
              <a:t>The building envelope plays a very important role in terms of </a:t>
            </a:r>
            <a:r>
              <a:rPr lang="en-GB" sz="2300" u="sng" dirty="0" smtClean="0"/>
              <a:t>ventilation control and natural ventilation. </a:t>
            </a:r>
            <a:r>
              <a:rPr lang="en-GB" sz="2300" dirty="0" smtClean="0"/>
              <a:t>By adjusting and applying the appropriate elements on the facade, the optimal air flow is achieved. </a:t>
            </a:r>
            <a:endParaRPr lang="sr-Latn-RS" sz="2300" dirty="0" smtClean="0"/>
          </a:p>
          <a:p>
            <a:endParaRPr lang="sr-Latn-CS" sz="2300" dirty="0" smtClean="0"/>
          </a:p>
          <a:p>
            <a:endParaRPr lang="sr-Latn-CS" dirty="0"/>
          </a:p>
        </p:txBody>
      </p:sp>
      <p:sp>
        <p:nvSpPr>
          <p:cNvPr id="3" name="Title 2"/>
          <p:cNvSpPr>
            <a:spLocks noGrp="1"/>
          </p:cNvSpPr>
          <p:nvPr>
            <p:ph type="title"/>
          </p:nvPr>
        </p:nvSpPr>
        <p:spPr>
          <a:xfrm>
            <a:off x="628650" y="1012057"/>
            <a:ext cx="7886700" cy="69482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2800" b="1" dirty="0" smtClean="0"/>
              <a:t>2.2</a:t>
            </a:r>
            <a:r>
              <a:rPr lang="en-US" sz="2800" b="1" dirty="0" smtClean="0"/>
              <a:t>. Design parameters aimed at sustainability and positive impact on the user comfort </a:t>
            </a:r>
            <a:r>
              <a:rPr lang="sr-Latn-CS" sz="2800" b="1" dirty="0" smtClean="0"/>
              <a:t/>
            </a:r>
            <a:br>
              <a:rPr lang="sr-Latn-CS" sz="2800" b="1" dirty="0" smtClean="0"/>
            </a:b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0"/>
            <a:ext cx="7886700" cy="4815839"/>
          </a:xfrm>
        </p:spPr>
        <p:txBody>
          <a:bodyPr>
            <a:noAutofit/>
          </a:bodyPr>
          <a:lstStyle/>
          <a:p>
            <a:r>
              <a:rPr lang="en-GB" sz="2100" u="sng" dirty="0" smtClean="0"/>
              <a:t>Thermal </a:t>
            </a:r>
            <a:r>
              <a:rPr lang="en-GB" sz="2100" u="sng" dirty="0" smtClean="0"/>
              <a:t>insulation systems </a:t>
            </a:r>
            <a:r>
              <a:rPr lang="en-GB" sz="2100" dirty="0" smtClean="0"/>
              <a:t>that are properly integrated into the building envelope reduce energy consumption, as well as the comfort of users of the space throughout the year. </a:t>
            </a:r>
            <a:endParaRPr lang="sr-Latn-RS" sz="2100" dirty="0" smtClean="0"/>
          </a:p>
          <a:p>
            <a:r>
              <a:rPr lang="en-GB" sz="2100" dirty="0" smtClean="0"/>
              <a:t>The choice of </a:t>
            </a:r>
            <a:r>
              <a:rPr lang="en-GB" sz="2100" u="sng" dirty="0" smtClean="0"/>
              <a:t>appropriate materials </a:t>
            </a:r>
            <a:r>
              <a:rPr lang="en-GB" sz="2100" dirty="0" smtClean="0"/>
              <a:t>achieves the specific character of the building, affects the result of the external appearance of the building, as well as the proper functioning of the system and the comfort of the building. </a:t>
            </a:r>
            <a:endParaRPr lang="sr-Latn-RS" sz="2100" dirty="0" smtClean="0"/>
          </a:p>
          <a:p>
            <a:r>
              <a:rPr lang="en-GB" sz="2100" dirty="0" smtClean="0"/>
              <a:t>As mentioned earlier, one of the main characteristics of kinetic and dynamic facades is the mobility of the facade elements without negative effects on the </a:t>
            </a:r>
            <a:r>
              <a:rPr lang="en-GB" sz="2100" u="sng" dirty="0" smtClean="0"/>
              <a:t>overall structure of the building</a:t>
            </a:r>
            <a:r>
              <a:rPr lang="en-GB" sz="2100" dirty="0" smtClean="0"/>
              <a:t>.</a:t>
            </a:r>
            <a:endParaRPr lang="sr-Latn-RS" sz="2100" dirty="0" smtClean="0"/>
          </a:p>
          <a:p>
            <a:r>
              <a:rPr lang="en-GB" sz="2100" dirty="0" smtClean="0"/>
              <a:t>In addition to saving energy thanks to some of the previously mentioned systems, the facade can be designed so that it itself becomes </a:t>
            </a:r>
            <a:r>
              <a:rPr lang="en-GB" sz="2100" u="sng" dirty="0" smtClean="0"/>
              <a:t>an energy generator. </a:t>
            </a:r>
            <a:endParaRPr lang="sr-Latn-CS" sz="2100" u="sng" dirty="0"/>
          </a:p>
        </p:txBody>
      </p:sp>
      <p:sp>
        <p:nvSpPr>
          <p:cNvPr id="3" name="Title 2"/>
          <p:cNvSpPr>
            <a:spLocks noGrp="1"/>
          </p:cNvSpPr>
          <p:nvPr>
            <p:ph type="title"/>
          </p:nvPr>
        </p:nvSpPr>
        <p:spPr>
          <a:xfrm>
            <a:off x="628650" y="1012057"/>
            <a:ext cx="7886700" cy="69482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2800" b="1" dirty="0" smtClean="0"/>
              <a:t>2.2</a:t>
            </a:r>
            <a:r>
              <a:rPr lang="en-US" sz="2800" b="1" dirty="0" smtClean="0"/>
              <a:t>. Design parameters aimed at sustainability and positive impact on the user comfort </a:t>
            </a:r>
            <a:r>
              <a:rPr lang="sr-Latn-CS" sz="2800" b="1" dirty="0" smtClean="0"/>
              <a:t/>
            </a:r>
            <a:br>
              <a:rPr lang="sr-Latn-CS" sz="2800" b="1" dirty="0" smtClean="0"/>
            </a:b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83081"/>
            <a:ext cx="7886700" cy="4393882"/>
          </a:xfrm>
        </p:spPr>
        <p:txBody>
          <a:bodyPr>
            <a:normAutofit/>
          </a:bodyPr>
          <a:lstStyle/>
          <a:p>
            <a:r>
              <a:rPr lang="en-US" sz="2100" dirty="0" smtClean="0"/>
              <a:t>The </a:t>
            </a:r>
            <a:r>
              <a:rPr lang="en-US" sz="2100" dirty="0" smtClean="0"/>
              <a:t>basic division of adaptive facade systems, which can be directly applied to kinetic facade systems depending on the way they are managed, is presented in Figure 1. These systems can be divided into responsive, reactive, interactive and </a:t>
            </a:r>
            <a:r>
              <a:rPr lang="en-US" sz="2100" dirty="0" err="1" smtClean="0"/>
              <a:t>autoreactive</a:t>
            </a:r>
            <a:r>
              <a:rPr lang="en-US" sz="2100" dirty="0" smtClean="0"/>
              <a:t> systems [8].</a:t>
            </a:r>
            <a:endParaRPr lang="sr-Latn-CS" sz="2100" dirty="0" smtClean="0"/>
          </a:p>
          <a:p>
            <a:pPr>
              <a:buNone/>
            </a:pPr>
            <a:endParaRPr lang="sr-Latn-CS" sz="2100" dirty="0"/>
          </a:p>
        </p:txBody>
      </p:sp>
      <p:sp>
        <p:nvSpPr>
          <p:cNvPr id="3" name="Title 2"/>
          <p:cNvSpPr>
            <a:spLocks noGrp="1"/>
          </p:cNvSpPr>
          <p:nvPr>
            <p:ph type="title"/>
          </p:nvPr>
        </p:nvSpPr>
        <p:spPr>
          <a:xfrm>
            <a:off x="628650" y="1012057"/>
            <a:ext cx="7886700" cy="725303"/>
          </a:xfrm>
        </p:spPr>
        <p:txBody>
          <a:bodyPr>
            <a:normAutofit fontScale="90000"/>
          </a:bodyPr>
          <a:lstStyle/>
          <a:p>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sr-Latn-RS" sz="3200" b="1" dirty="0" smtClean="0"/>
              <a:t/>
            </a:r>
            <a:br>
              <a:rPr lang="sr-Latn-RS" sz="3200" b="1" dirty="0" smtClean="0"/>
            </a:br>
            <a:r>
              <a:rPr lang="en-US" sz="2800" b="1" dirty="0" smtClean="0"/>
              <a:t>2.3. Systems and types of kinetic (dynamic) facades</a:t>
            </a:r>
            <a:r>
              <a:rPr lang="sr-Latn-CS" sz="2800" b="1" dirty="0" smtClean="0"/>
              <a:t/>
            </a:r>
            <a:br>
              <a:rPr lang="sr-Latn-CS" sz="2800" b="1" dirty="0" smtClean="0"/>
            </a:br>
            <a:r>
              <a:rPr lang="sr-Latn-CS" sz="3200" b="1" dirty="0" smtClean="0"/>
              <a:t/>
            </a:r>
            <a:br>
              <a:rPr lang="sr-Latn-CS" sz="3200" b="1" dirty="0" smtClean="0"/>
            </a:br>
            <a:r>
              <a:rPr lang="sr-Latn-CS" sz="3600" b="1" cap="all" dirty="0" smtClean="0"/>
              <a:t/>
            </a:r>
            <a:br>
              <a:rPr lang="sr-Latn-CS" sz="3600" b="1" cap="all" dirty="0" smtClean="0"/>
            </a:br>
            <a:r>
              <a:rPr lang="en-US" sz="3600" b="1" cap="all" dirty="0" smtClean="0"/>
              <a:t> </a:t>
            </a:r>
            <a:r>
              <a:rPr lang="sr-Latn-CS" b="1" cap="all" dirty="0" smtClean="0"/>
              <a:t/>
            </a:r>
            <a:br>
              <a:rPr lang="sr-Latn-CS" b="1" cap="all" dirty="0" smtClean="0"/>
            </a:br>
            <a:endParaRPr lang="sr-Latn-CS" dirty="0"/>
          </a:p>
        </p:txBody>
      </p:sp>
      <p:pic>
        <p:nvPicPr>
          <p:cNvPr id="1026" name="Picture 2" descr="C:\Users\korisnik\Desktop\aa.JPG"/>
          <p:cNvPicPr>
            <a:picLocks noChangeAspect="1" noChangeArrowheads="1"/>
          </p:cNvPicPr>
          <p:nvPr/>
        </p:nvPicPr>
        <p:blipFill>
          <a:blip r:embed="rId2"/>
          <a:srcRect/>
          <a:stretch>
            <a:fillRect/>
          </a:stretch>
        </p:blipFill>
        <p:spPr bwMode="auto">
          <a:xfrm>
            <a:off x="716914" y="3574098"/>
            <a:ext cx="7681734" cy="26590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2143</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KINETIc facades as elements of contemporary and sustainable ARcHITEcTURE </vt:lpstr>
      <vt:lpstr>1. INTRODUCTION  </vt:lpstr>
      <vt:lpstr>1. INTRODUCTION  </vt:lpstr>
      <vt:lpstr> 2. ADAPTIVE FAcADEs   </vt:lpstr>
      <vt:lpstr>   2.1. The notion and concept of kinetic (dynamic) facades    </vt:lpstr>
      <vt:lpstr>   2.1. The notion and concept of kinetic (dynamic) facades    </vt:lpstr>
      <vt:lpstr>    2.2. Design parameters aimed at sustainability and positive impact on the user comfort      </vt:lpstr>
      <vt:lpstr>    2.2. Design parameters aimed at sustainability and positive impact on the user comfort      </vt:lpstr>
      <vt:lpstr>    2.3. Systems and types of kinetic (dynamic) facades     </vt:lpstr>
      <vt:lpstr>    2.3. Systems and types of kinetic (dynamic) facades     </vt:lpstr>
      <vt:lpstr>   3. IMPLEMENTATION OF KINETIC FACADES – REVIEW OF CHOSEN EXAMPLES     </vt:lpstr>
      <vt:lpstr>   3. IMPLEMENTATION OF KINETIC FACADES – REVIEW OF CHOSEN EXAMPLES     </vt:lpstr>
      <vt:lpstr>   3. IMPLEMENTATION OF KINETIC FACADES – REVIEW OF CHOSEN EXAMPLES     </vt:lpstr>
      <vt:lpstr>   3. IMPLEMENTATION OF KINETIC FACADES – REVIEW OF CHOSEN EXAMPLES     </vt:lpstr>
      <vt:lpstr>   3. IMPLEMENTATION OF KINETIC FACADES – REVIEW OF CHOSEN EXAMPLES     </vt:lpstr>
      <vt:lpstr>    4. CONCLUSION      </vt:lpstr>
      <vt:lpstr>    ACKNOWLEDGEMENTS     </vt:lpstr>
      <vt:lpstr>    References       </vt:lpstr>
      <vt:lpstr>  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VojislavN</dc:creator>
  <cp:lastModifiedBy>korisnik</cp:lastModifiedBy>
  <cp:revision>27</cp:revision>
  <dcterms:created xsi:type="dcterms:W3CDTF">2018-10-19T08:19:56Z</dcterms:created>
  <dcterms:modified xsi:type="dcterms:W3CDTF">2020-11-02T20:47:42Z</dcterms:modified>
</cp:coreProperties>
</file>